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39"/>
  </p:notesMasterIdLst>
  <p:handoutMasterIdLst>
    <p:handoutMasterId r:id="rId40"/>
  </p:handoutMasterIdLst>
  <p:sldIdLst>
    <p:sldId id="259" r:id="rId2"/>
    <p:sldId id="269" r:id="rId3"/>
    <p:sldId id="304" r:id="rId4"/>
    <p:sldId id="303" r:id="rId5"/>
    <p:sldId id="305" r:id="rId6"/>
    <p:sldId id="270" r:id="rId7"/>
    <p:sldId id="271" r:id="rId8"/>
    <p:sldId id="272" r:id="rId9"/>
    <p:sldId id="273" r:id="rId10"/>
    <p:sldId id="274"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94" r:id="rId31"/>
    <p:sldId id="295" r:id="rId32"/>
    <p:sldId id="296" r:id="rId33"/>
    <p:sldId id="297" r:id="rId34"/>
    <p:sldId id="298" r:id="rId35"/>
    <p:sldId id="299" r:id="rId36"/>
    <p:sldId id="300" r:id="rId37"/>
    <p:sldId id="301"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66FF"/>
    <a:srgbClr val="009ED6"/>
    <a:srgbClr val="003300"/>
  </p:clrMru>
  <p:extLst>
    <p:ext uri="{E76CE94A-603C-4142-B9EB-6D1370010A27}">
      <p14:discardImageEditData xmlns:p14="http://schemas.microsoft.com/office/powerpoint/2010/main" val="1"/>
    </p:ext>
    <p:ext uri="{D31A062A-798A-4329-ABDD-BBA856620510}">
      <p14:defaultImageDpi xmlns:p14="http://schemas.microsoft.com/office/powerpoint/2010/main" val="96"/>
    </p:ext>
  </p:extLst>
</p:presentationPr>
</file>

<file path=ppt/tableStyles.xml><?xml version="1.0" encoding="utf-8"?>
<a:tblStyleLst xmlns:a="http://schemas.openxmlformats.org/drawingml/2006/main" def="{5C22544A-7EE6-4342-B048-85BDC9FD1C3A}">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74" autoAdjust="0"/>
    <p:restoredTop sz="83977" autoAdjust="0"/>
  </p:normalViewPr>
  <p:slideViewPr>
    <p:cSldViewPr>
      <p:cViewPr>
        <p:scale>
          <a:sx n="100" d="100"/>
          <a:sy n="100" d="100"/>
        </p:scale>
        <p:origin x="-1974" y="-378"/>
      </p:cViewPr>
      <p:guideLst>
        <p:guide orient="horz" pos="2160"/>
        <p:guide pos="2880"/>
      </p:guideLst>
    </p:cSldViewPr>
  </p:slideViewPr>
  <p:notesTextViewPr>
    <p:cViewPr>
      <p:scale>
        <a:sx n="100" d="100"/>
        <a:sy n="100" d="100"/>
      </p:scale>
      <p:origin x="0" y="0"/>
    </p:cViewPr>
  </p:notesTextViewPr>
  <p:sorterViewPr>
    <p:cViewPr>
      <p:scale>
        <a:sx n="154" d="100"/>
        <a:sy n="154" d="100"/>
      </p:scale>
      <p:origin x="0" y="0"/>
    </p:cViewPr>
  </p:sorterViewPr>
  <p:notesViewPr>
    <p:cSldViewPr>
      <p:cViewPr varScale="1">
        <p:scale>
          <a:sx n="85" d="100"/>
          <a:sy n="85" d="100"/>
        </p:scale>
        <p:origin x="-383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83FDC75-7F73-4A4A-A77C-09AADF00E0EA}" type="datetimeFigureOut">
              <a:rPr lang="en-US" smtClean="0"/>
              <a:pPr/>
              <a:t>1/23/2017</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59226BF-1F13-42D3-80DC-373E7ADD1EBC}" type="slidenum">
              <a:rPr lang="en-US" smtClean="0"/>
              <a:pPr/>
              <a:t>‹#›</a:t>
            </a:fld>
            <a:endParaRPr lang="en-US" dirty="0"/>
          </a:p>
        </p:txBody>
      </p:sp>
    </p:spTree>
    <p:extLst>
      <p:ext uri="{BB962C8B-B14F-4D97-AF65-F5344CB8AC3E}">
        <p14:creationId xmlns:p14="http://schemas.microsoft.com/office/powerpoint/2010/main" val="3404357089"/>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21.png>
</file>

<file path=ppt/media/image22.png>
</file>

<file path=ppt/media/image23.png>
</file>

<file path=ppt/media/image3.png>
</file>

<file path=ppt/media/image33.png>
</file>

<file path=ppt/media/image36.png>
</file>

<file path=ppt/media/image4.png>
</file>

<file path=ppt/media/image41.png>
</file>

<file path=ppt/media/image42.png>
</file>

<file path=ppt/media/image43.png>
</file>

<file path=ppt/media/image44.png>
</file>

<file path=ppt/media/image45.png>
</file>

<file path=ppt/media/image47.png>
</file>

<file path=ppt/media/image48.png>
</file>

<file path=ppt/media/image49.png>
</file>

<file path=ppt/media/image5.jpeg>
</file>

<file path=ppt/media/image50.png>
</file>

<file path=ppt/media/image51.png>
</file>

<file path=ppt/media/image53.png>
</file>

<file path=ppt/media/image54.png>
</file>

<file path=ppt/media/image55.png>
</file>

<file path=ppt/media/image56.png>
</file>

<file path=ppt/media/image57.png>
</file>

<file path=ppt/media/image6.png>
</file>

<file path=ppt/media/image63.png>
</file>

<file path=ppt/media/image69.png>
</file>

<file path=ppt/media/image7.png>
</file>

<file path=ppt/media/image72.png>
</file>

<file path=ppt/media/image77.png>
</file>

<file path=ppt/media/image8.png>
</file>

<file path=ppt/media/image9.png>
</file>

<file path=ppt/media/image9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AEF76B-3757-4A0B-AF93-28494465C1DD}" type="datetimeFigureOut">
              <a:rPr lang="en-US" smtClean="0"/>
              <a:pPr/>
              <a:t>1/23/2017</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693FD4-8F83-4EF7-AC3F-0DC0388986B0}" type="slidenum">
              <a:rPr lang="en-US" smtClean="0"/>
              <a:pPr/>
              <a:t>‹#›</a:t>
            </a:fld>
            <a:endParaRPr lang="en-US" dirty="0"/>
          </a:p>
        </p:txBody>
      </p:sp>
    </p:spTree>
    <p:extLst>
      <p:ext uri="{BB962C8B-B14F-4D97-AF65-F5344CB8AC3E}">
        <p14:creationId xmlns:p14="http://schemas.microsoft.com/office/powerpoint/2010/main" val="85595610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template can be used as a starter file for presenting training materials in a group setting.</a:t>
            </a:r>
          </a:p>
          <a:p>
            <a:endParaRPr lang="en-US" dirty="0" smtClean="0"/>
          </a:p>
          <a:p>
            <a:pPr lvl="0"/>
            <a:r>
              <a:rPr lang="en-US" sz="1200" b="1" dirty="0" smtClean="0"/>
              <a:t>Sections</a:t>
            </a:r>
            <a:endParaRPr lang="en-US" sz="1200" b="0" dirty="0" smtClean="0"/>
          </a:p>
          <a:p>
            <a:pPr lvl="0"/>
            <a:r>
              <a:rPr lang="en-US" sz="1200" b="0" dirty="0" smtClean="0"/>
              <a:t>Right-click on a slide to add sections.</a:t>
            </a:r>
            <a:r>
              <a:rPr lang="en-US" sz="1200" b="0" baseline="0" dirty="0" smtClean="0"/>
              <a:t> Sections can help to organize your slides or facilitate collaboration between multiple authors.</a:t>
            </a:r>
            <a:endParaRPr lang="en-US" sz="1200" b="0" dirty="0" smtClean="0"/>
          </a:p>
          <a:p>
            <a:pPr lvl="0"/>
            <a:endParaRPr lang="en-US" sz="1200" b="1" dirty="0" smtClean="0"/>
          </a:p>
          <a:p>
            <a:pPr lvl="0"/>
            <a:r>
              <a:rPr lang="en-US" sz="1200" b="1" dirty="0" smtClean="0"/>
              <a:t>Notes</a:t>
            </a:r>
          </a:p>
          <a:p>
            <a:pPr lvl="0"/>
            <a:r>
              <a:rPr lang="en-US" sz="1200" dirty="0" smtClean="0"/>
              <a:t>Use the Notes section for delivery notes or to provide additional details for the audience.</a:t>
            </a:r>
            <a:r>
              <a:rPr lang="en-US" sz="1200" baseline="0" dirty="0" smtClean="0"/>
              <a:t> View these notes in Presentation View during your presentation. </a:t>
            </a:r>
          </a:p>
          <a:p>
            <a:pPr lvl="0">
              <a:buFontTx/>
              <a:buNone/>
            </a:pPr>
            <a:r>
              <a:rPr lang="en-US" sz="1200" dirty="0" smtClean="0"/>
              <a:t>Keep in mind the font size (important for accessibility, visibility, videotaping, and online production)</a:t>
            </a:r>
          </a:p>
          <a:p>
            <a:pPr lvl="0"/>
            <a:endParaRPr lang="en-US" sz="1200" dirty="0" smtClean="0"/>
          </a:p>
          <a:p>
            <a:pPr lvl="0">
              <a:buFontTx/>
              <a:buNone/>
            </a:pPr>
            <a:r>
              <a:rPr lang="en-US" sz="1200" b="1" dirty="0" smtClean="0"/>
              <a:t>Coordinated colors </a:t>
            </a:r>
          </a:p>
          <a:p>
            <a:pPr lvl="0">
              <a:buFontTx/>
              <a:buNone/>
            </a:pPr>
            <a:r>
              <a:rPr lang="en-US" sz="1200" dirty="0" smtClean="0"/>
              <a:t>Pay particular attention to the graphs, charts, and text boxes.</a:t>
            </a:r>
            <a:r>
              <a:rPr lang="en-US" sz="1200" baseline="0" dirty="0" smtClean="0"/>
              <a:t> </a:t>
            </a:r>
            <a:endParaRPr lang="en-US" sz="1200" dirty="0" smtClean="0"/>
          </a:p>
          <a:p>
            <a:pPr lvl="0"/>
            <a:r>
              <a:rPr lang="en-US" sz="1200" dirty="0" smtClean="0"/>
              <a:t>Consider that attendees will print in black and white or </a:t>
            </a:r>
            <a:r>
              <a:rPr lang="en-US" sz="1200" dirty="0" err="1" smtClean="0"/>
              <a:t>grayscale</a:t>
            </a:r>
            <a:r>
              <a:rPr lang="en-US" sz="1200" dirty="0" smtClean="0"/>
              <a:t>. Run a test print to make sure your colors work when printed in pure black and white and </a:t>
            </a:r>
            <a:r>
              <a:rPr lang="en-US" sz="1200" dirty="0" err="1" smtClean="0"/>
              <a:t>grayscale</a:t>
            </a:r>
            <a:r>
              <a:rPr lang="en-US" sz="1200" dirty="0" smtClean="0"/>
              <a:t>.</a:t>
            </a:r>
          </a:p>
          <a:p>
            <a:pPr lvl="0">
              <a:buFontTx/>
              <a:buNone/>
            </a:pPr>
            <a:endParaRPr lang="en-US" sz="1200" dirty="0" smtClean="0"/>
          </a:p>
          <a:p>
            <a:pPr lvl="0">
              <a:buFontTx/>
              <a:buNone/>
            </a:pPr>
            <a:r>
              <a:rPr lang="en-US" sz="1200" b="1" dirty="0" smtClean="0"/>
              <a:t>Graphics, tables, and graphs</a:t>
            </a:r>
          </a:p>
          <a:p>
            <a:pPr lvl="0"/>
            <a:r>
              <a:rPr lang="en-US" sz="1200" dirty="0" smtClean="0"/>
              <a:t>Keep it simple: If possible, use consistent, non-distracting styles and colors.</a:t>
            </a:r>
          </a:p>
          <a:p>
            <a:pPr lvl="0"/>
            <a:r>
              <a:rPr lang="en-US" sz="1200" dirty="0" smtClean="0"/>
              <a:t>Label all graphs and tables.</a:t>
            </a:r>
          </a:p>
          <a:p>
            <a:endParaRPr lang="en-US" dirty="0" smtClean="0"/>
          </a:p>
          <a:p>
            <a:endParaRPr lang="en-US" dirty="0" smtClean="0"/>
          </a:p>
          <a:p>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02C0AA9-5F18-48B3-BC22-AF761F352F78}" type="slidenum">
              <a:rPr lang="en-US" smtClean="0"/>
              <a:t>10</a:t>
            </a:fld>
            <a:endParaRPr lang="en-US"/>
          </a:p>
        </p:txBody>
      </p:sp>
    </p:spTree>
    <p:extLst>
      <p:ext uri="{BB962C8B-B14F-4D97-AF65-F5344CB8AC3E}">
        <p14:creationId xmlns:p14="http://schemas.microsoft.com/office/powerpoint/2010/main" val="4257548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02C0AA9-5F18-48B3-BC22-AF761F352F78}" type="slidenum">
              <a:rPr lang="en-US" smtClean="0"/>
              <a:t>11</a:t>
            </a:fld>
            <a:endParaRPr lang="en-US"/>
          </a:p>
        </p:txBody>
      </p:sp>
    </p:spTree>
    <p:extLst>
      <p:ext uri="{BB962C8B-B14F-4D97-AF65-F5344CB8AC3E}">
        <p14:creationId xmlns:p14="http://schemas.microsoft.com/office/powerpoint/2010/main" val="1859245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02C0AA9-5F18-48B3-BC22-AF761F352F78}" type="slidenum">
              <a:rPr lang="en-US" smtClean="0"/>
              <a:t>12</a:t>
            </a:fld>
            <a:endParaRPr lang="en-US"/>
          </a:p>
        </p:txBody>
      </p:sp>
    </p:spTree>
    <p:extLst>
      <p:ext uri="{BB962C8B-B14F-4D97-AF65-F5344CB8AC3E}">
        <p14:creationId xmlns:p14="http://schemas.microsoft.com/office/powerpoint/2010/main" val="13994802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802C0AA9-5F18-48B3-BC22-AF761F352F78}" type="slidenum">
              <a:rPr lang="en-US" smtClean="0"/>
              <a:t>13</a:t>
            </a:fld>
            <a:endParaRPr lang="en-US"/>
          </a:p>
        </p:txBody>
      </p:sp>
    </p:spTree>
    <p:extLst>
      <p:ext uri="{BB962C8B-B14F-4D97-AF65-F5344CB8AC3E}">
        <p14:creationId xmlns:p14="http://schemas.microsoft.com/office/powerpoint/2010/main" val="21637316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802C0AA9-5F18-48B3-BC22-AF761F352F78}" type="slidenum">
              <a:rPr lang="en-US" smtClean="0"/>
              <a:t>14</a:t>
            </a:fld>
            <a:endParaRPr lang="en-US"/>
          </a:p>
        </p:txBody>
      </p:sp>
      <p:sp>
        <p:nvSpPr>
          <p:cNvPr id="5" name="Notes Placeholder 4"/>
          <p:cNvSpPr>
            <a:spLocks noGrp="1"/>
          </p:cNvSpPr>
          <p:nvPr>
            <p:ph type="body" idx="1"/>
          </p:nvPr>
        </p:nvSpPr>
        <p:spPr>
          <a:prstGeom prst="rect">
            <a:avLst/>
          </a:prstGeom>
        </p:spPr>
        <p:txBody>
          <a:bodyPr wrap="square">
            <a:spAutoFit/>
          </a:bodyPr>
          <a:lstStyle/>
          <a:p>
            <a:r>
              <a:rPr lang="en-IN" dirty="0"/>
              <a:t>Everything is fine if the state evolves based on its own properties. Everything is still fine if the state evolves based on external forces, so long as we know what those external forces are.</a:t>
            </a:r>
          </a:p>
        </p:txBody>
      </p:sp>
    </p:spTree>
    <p:extLst>
      <p:ext uri="{BB962C8B-B14F-4D97-AF65-F5344CB8AC3E}">
        <p14:creationId xmlns:p14="http://schemas.microsoft.com/office/powerpoint/2010/main" val="13993879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So what’s our new most likely state? For any possible reading (z1,z2), we have two associated probabilities: (1) The probability that our sensor reading </a:t>
            </a:r>
            <a:r>
              <a:rPr lang="en-IN" dirty="0" err="1"/>
              <a:t>zk</a:t>
            </a:r>
            <a:r>
              <a:rPr lang="en-IN" dirty="0"/>
              <a:t>→ is a (</a:t>
            </a:r>
            <a:r>
              <a:rPr lang="en-IN" dirty="0" err="1"/>
              <a:t>mis</a:t>
            </a:r>
            <a:r>
              <a:rPr lang="en-IN" dirty="0"/>
              <a:t>-)measurement of (z1,z2), and (2) the probability that our previous estimate thinks (z1,z2) is the reading we should see.</a:t>
            </a:r>
          </a:p>
        </p:txBody>
      </p:sp>
      <p:sp>
        <p:nvSpPr>
          <p:cNvPr id="4" name="Slide Number Placeholder 3"/>
          <p:cNvSpPr>
            <a:spLocks noGrp="1"/>
          </p:cNvSpPr>
          <p:nvPr>
            <p:ph type="sldNum" sz="quarter" idx="10"/>
          </p:nvPr>
        </p:nvSpPr>
        <p:spPr/>
        <p:txBody>
          <a:bodyPr/>
          <a:lstStyle/>
          <a:p>
            <a:fld id="{802C0AA9-5F18-48B3-BC22-AF761F352F78}" type="slidenum">
              <a:rPr lang="en-US" smtClean="0"/>
              <a:t>21</a:t>
            </a:fld>
            <a:endParaRPr lang="en-US"/>
          </a:p>
        </p:txBody>
      </p:sp>
    </p:spTree>
    <p:extLst>
      <p:ext uri="{BB962C8B-B14F-4D97-AF65-F5344CB8AC3E}">
        <p14:creationId xmlns:p14="http://schemas.microsoft.com/office/powerpoint/2010/main" val="68784956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3543" y="0"/>
            <a:ext cx="9100457" cy="6879771"/>
          </a:xfrm>
          <a:prstGeom prst="rect">
            <a:avLst/>
          </a:prstGeom>
        </p:spPr>
      </p:pic>
      <p:sp>
        <p:nvSpPr>
          <p:cNvPr id="2" name="Title 1"/>
          <p:cNvSpPr>
            <a:spLocks noGrp="1"/>
          </p:cNvSpPr>
          <p:nvPr>
            <p:ph type="ctrTitle" hasCustomPrompt="1"/>
          </p:nvPr>
        </p:nvSpPr>
        <p:spPr>
          <a:xfrm>
            <a:off x="2590800" y="2286000"/>
            <a:ext cx="6180224" cy="1470025"/>
          </a:xfrm>
        </p:spPr>
        <p:txBody>
          <a:bodyPr anchor="t"/>
          <a:lstStyle>
            <a:lvl1pPr algn="r">
              <a:defRPr b="1" cap="small" baseline="0">
                <a:solidFill>
                  <a:srgbClr val="003300"/>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3962400" y="4038600"/>
            <a:ext cx="4772528" cy="990600"/>
          </a:xfrm>
        </p:spPr>
        <p:txBody>
          <a:bodyPr>
            <a:normAutofit/>
          </a:bodyPr>
          <a:lstStyle>
            <a:lvl1pPr marL="0" indent="0" algn="r">
              <a:buNone/>
              <a:defRPr sz="2000" b="0">
                <a:solidFill>
                  <a:schemeClr val="tx1"/>
                </a:solidFill>
                <a:latin typeface="Georgia"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Picture 6"/>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0" y="1251"/>
            <a:ext cx="3721618" cy="6858000"/>
          </a:xfrm>
          <a:prstGeom prst="rect">
            <a:avLst/>
          </a:prstGeom>
        </p:spPr>
      </p:pic>
      <p:sp>
        <p:nvSpPr>
          <p:cNvPr id="10" name="Picture Placeholder 9"/>
          <p:cNvSpPr>
            <a:spLocks noGrp="1"/>
          </p:cNvSpPr>
          <p:nvPr>
            <p:ph type="pic" sz="quarter" idx="13" hasCustomPrompt="1"/>
          </p:nvPr>
        </p:nvSpPr>
        <p:spPr>
          <a:xfrm>
            <a:off x="6858000" y="5105400"/>
            <a:ext cx="1828800" cy="990600"/>
          </a:xfrm>
        </p:spPr>
        <p:txBody>
          <a:bodyPr>
            <a:normAutofit/>
          </a:bodyPr>
          <a:lstStyle>
            <a:lvl1pPr marL="0" indent="0" algn="ctr">
              <a:buNone/>
              <a:defRPr sz="2000" baseline="0"/>
            </a:lvl1pPr>
          </a:lstStyle>
          <a:p>
            <a:r>
              <a:rPr lang="en-US" dirty="0" smtClean="0"/>
              <a:t>Company Logo</a:t>
            </a:r>
            <a:endParaRPr lang="en-US" dirty="0"/>
          </a:p>
        </p:txBody>
      </p:sp>
    </p:spTree>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3543" y="0"/>
            <a:ext cx="9100457" cy="6879771"/>
          </a:xfrm>
          <a:prstGeom prst="rect">
            <a:avLst/>
          </a:prstGeom>
        </p:spPr>
      </p:pic>
      <p:pic>
        <p:nvPicPr>
          <p:cNvPr id="8" name="Picture 7"/>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rot="5400000">
            <a:off x="3161049" y="-3176815"/>
            <a:ext cx="2819400" cy="9173031"/>
          </a:xfrm>
          <a:prstGeom prst="rect">
            <a:avLst/>
          </a:prstGeom>
        </p:spPr>
      </p:pic>
      <p:sp>
        <p:nvSpPr>
          <p:cNvPr id="2" name="Title 1"/>
          <p:cNvSpPr>
            <a:spLocks noGrp="1"/>
          </p:cNvSpPr>
          <p:nvPr>
            <p:ph type="title" hasCustomPrompt="1"/>
          </p:nvPr>
        </p:nvSpPr>
        <p:spPr>
          <a:xfrm>
            <a:off x="4572000" y="3048000"/>
            <a:ext cx="4343400" cy="1362075"/>
          </a:xfrm>
        </p:spPr>
        <p:txBody>
          <a:bodyPr anchor="b" anchorCtr="0"/>
          <a:lstStyle>
            <a:lvl1pPr algn="l">
              <a:defRPr sz="4000" b="1" cap="small" baseline="0">
                <a:solidFill>
                  <a:srgbClr val="003300"/>
                </a:solidFill>
              </a:defRPr>
            </a:lvl1pPr>
          </a:lstStyle>
          <a:p>
            <a:r>
              <a:rPr lang="en-US" dirty="0" smtClean="0"/>
              <a:t>Click to edit master title style</a:t>
            </a:r>
            <a:endParaRPr lang="en-US" dirty="0"/>
          </a:p>
        </p:txBody>
      </p:sp>
      <p:sp>
        <p:nvSpPr>
          <p:cNvPr id="4" name="Date Placeholder 3"/>
          <p:cNvSpPr>
            <a:spLocks noGrp="1"/>
          </p:cNvSpPr>
          <p:nvPr>
            <p:ph type="dt" sz="half" idx="10"/>
          </p:nvPr>
        </p:nvSpPr>
        <p:spPr/>
        <p:txBody>
          <a:bodyPr/>
          <a:lstStyle/>
          <a:p>
            <a:fld id="{68692B61-E764-412A-88EA-EB5B7C4E629F}" type="datetime1">
              <a:rPr lang="en-US" smtClean="0"/>
              <a:t>1/23/2017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D6E5A2-EC83-451F-A719-9AC1370DD5CF}" type="slidenum">
              <a:rPr lang="en-US" smtClean="0"/>
              <a:pPr/>
              <a:t>‹#›</a:t>
            </a:fld>
            <a:endParaRPr lang="en-US" dirty="0"/>
          </a:p>
        </p:txBody>
      </p:sp>
      <p:sp>
        <p:nvSpPr>
          <p:cNvPr id="10" name="Picture Placeholder 9"/>
          <p:cNvSpPr>
            <a:spLocks noGrp="1"/>
          </p:cNvSpPr>
          <p:nvPr>
            <p:ph type="pic" sz="quarter" idx="13" hasCustomPrompt="1"/>
          </p:nvPr>
        </p:nvSpPr>
        <p:spPr>
          <a:xfrm>
            <a:off x="6781800" y="5334000"/>
            <a:ext cx="2133600" cy="990600"/>
          </a:xfrm>
        </p:spPr>
        <p:txBody>
          <a:bodyPr>
            <a:normAutofit/>
          </a:bodyPr>
          <a:lstStyle>
            <a:lvl1pPr marL="0" indent="0" algn="ctr">
              <a:buNone/>
              <a:defRPr sz="1800"/>
            </a:lvl1pPr>
          </a:lstStyle>
          <a:p>
            <a:r>
              <a:rPr lang="en-US" dirty="0" smtClean="0"/>
              <a:t>Company Logo</a:t>
            </a:r>
            <a:endParaRPr lang="en-US" dirty="0"/>
          </a:p>
        </p:txBody>
      </p:sp>
    </p:spTree>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152400"/>
            <a:ext cx="8001000" cy="685800"/>
          </a:xfrm>
        </p:spPr>
        <p:txBody>
          <a:bodyPr anchor="ctr" anchorCtr="0">
            <a:normAutofit/>
          </a:bodyPr>
          <a:lstStyle>
            <a:lvl1pPr algn="l">
              <a:defRPr lang="en-US" sz="3200" baseline="0" dirty="0">
                <a:solidFill>
                  <a:srgbClr val="C00000"/>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762000" y="1143000"/>
            <a:ext cx="8077200" cy="5029199"/>
          </a:xfrm>
        </p:spPr>
        <p:txBody>
          <a:bodyPr>
            <a:normAutofit/>
          </a:bodyPr>
          <a:lstStyle>
            <a:lvl1pPr algn="just">
              <a:defRPr sz="1600" baseline="0">
                <a:latin typeface="Arial" panose="020B0604020202020204" pitchFamily="34" charset="0"/>
              </a:defRPr>
            </a:lvl1pPr>
            <a:lvl2pPr algn="just">
              <a:defRPr sz="1600" baseline="0">
                <a:latin typeface="Arial" panose="020B0604020202020204" pitchFamily="34" charset="0"/>
              </a:defRPr>
            </a:lvl2pPr>
            <a:lvl3pPr algn="just">
              <a:defRPr sz="1600" baseline="0">
                <a:latin typeface="Arial" panose="020B0604020202020204" pitchFamily="34" charset="0"/>
              </a:defRPr>
            </a:lvl3pPr>
            <a:lvl4pPr algn="just">
              <a:defRPr sz="1600" baseline="0">
                <a:latin typeface="Arial" panose="020B0604020202020204" pitchFamily="34" charset="0"/>
              </a:defRPr>
            </a:lvl4pPr>
            <a:lvl5pPr algn="just">
              <a:defRPr sz="1600" baseline="0">
                <a:latin typeface="Arial"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762000" y="6324600"/>
            <a:ext cx="2133600" cy="365125"/>
          </a:xfrm>
        </p:spPr>
        <p:txBody>
          <a:bodyPr/>
          <a:lstStyle/>
          <a:p>
            <a:fld id="{FDA4EA2C-4819-4A80-8F95-F779EE04D339}" type="datetime1">
              <a:rPr lang="en-US" smtClean="0"/>
              <a:t>1/23/2017</a:t>
            </a:fld>
            <a:endParaRPr lang="en-US" dirty="0"/>
          </a:p>
        </p:txBody>
      </p:sp>
      <p:sp>
        <p:nvSpPr>
          <p:cNvPr id="6" name="Slide Number Placeholder 5"/>
          <p:cNvSpPr>
            <a:spLocks noGrp="1"/>
          </p:cNvSpPr>
          <p:nvPr>
            <p:ph type="sldNum" sz="quarter" idx="12"/>
          </p:nvPr>
        </p:nvSpPr>
        <p:spPr>
          <a:xfrm>
            <a:off x="6705600" y="6356350"/>
            <a:ext cx="2133600" cy="365125"/>
          </a:xfrm>
        </p:spPr>
        <p:txBody>
          <a:bodyPr/>
          <a:lstStyle/>
          <a:p>
            <a:fld id="{33D6E5A2-EC83-451F-A719-9AC1370DD5CF}" type="slidenum">
              <a:rPr lang="en-US" smtClean="0"/>
              <a:pPr/>
              <a:t>‹#›</a:t>
            </a:fld>
            <a:endParaRPr lang="en-US" dirty="0"/>
          </a:p>
        </p:txBody>
      </p:sp>
    </p:spTree>
  </p:cSld>
  <p:clrMapOvr>
    <a:masterClrMapping/>
  </p:clrMapOvr>
  <p:transition spd="slow">
    <p:wipe dir="d"/>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768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8EF842C-521E-4C30-AA5E-6341CF02E2D9}" type="datetime1">
              <a:rPr lang="en-US" smtClean="0"/>
              <a:t>1/23/2017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D6E5A2-EC83-451F-A719-9AC1370DD5CF}" type="slidenum">
              <a:rPr lang="en-US" smtClean="0"/>
              <a:pPr/>
              <a:t>‹#›</a:t>
            </a:fld>
            <a:endParaRPr lang="en-US" dirty="0"/>
          </a:p>
        </p:txBody>
      </p:sp>
    </p:spTree>
  </p:cSld>
  <p:clrMapOvr>
    <a:masterClrMapping/>
  </p:clrMapOvr>
  <p:transition spd="slow">
    <p:wipe dir="d"/>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4800" y="21266"/>
            <a:ext cx="8229600" cy="792162"/>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4"/>
            <a:ext cx="2133600" cy="365125"/>
          </a:xfrm>
          <a:prstGeom prst="rect">
            <a:avLst/>
          </a:prstGeom>
        </p:spPr>
        <p:txBody>
          <a:bodyPr/>
          <a:lstStyle/>
          <a:p>
            <a:fld id="{47CD3BC1-A2FE-477B-BC4B-91440EEA7D51}" type="datetimeFigureOut">
              <a:rPr lang="en-US" smtClean="0">
                <a:solidFill>
                  <a:srgbClr val="263147"/>
                </a:solidFill>
              </a:rPr>
              <a:pPr/>
              <a:t>1/23/2017</a:t>
            </a:fld>
            <a:endParaRPr lang="en-US">
              <a:solidFill>
                <a:srgbClr val="263147"/>
              </a:solidFill>
            </a:endParaRPr>
          </a:p>
        </p:txBody>
      </p:sp>
      <p:sp>
        <p:nvSpPr>
          <p:cNvPr id="4" name="Footer Placeholder 3"/>
          <p:cNvSpPr>
            <a:spLocks noGrp="1"/>
          </p:cNvSpPr>
          <p:nvPr>
            <p:ph type="ftr" sz="quarter" idx="11"/>
          </p:nvPr>
        </p:nvSpPr>
        <p:spPr>
          <a:xfrm>
            <a:off x="3124200" y="6356354"/>
            <a:ext cx="2895600" cy="365125"/>
          </a:xfrm>
          <a:prstGeom prst="rect">
            <a:avLst/>
          </a:prstGeom>
        </p:spPr>
        <p:txBody>
          <a:bodyPr/>
          <a:lstStyle/>
          <a:p>
            <a:endParaRPr lang="en-US">
              <a:solidFill>
                <a:srgbClr val="263147"/>
              </a:solidFill>
            </a:endParaRPr>
          </a:p>
        </p:txBody>
      </p:sp>
      <p:sp>
        <p:nvSpPr>
          <p:cNvPr id="5" name="Slide Number Placeholder 4"/>
          <p:cNvSpPr>
            <a:spLocks noGrp="1"/>
          </p:cNvSpPr>
          <p:nvPr>
            <p:ph type="sldNum" sz="quarter" idx="12"/>
          </p:nvPr>
        </p:nvSpPr>
        <p:spPr>
          <a:xfrm>
            <a:off x="6553200" y="6356354"/>
            <a:ext cx="2133600" cy="365125"/>
          </a:xfrm>
          <a:prstGeom prst="rect">
            <a:avLst/>
          </a:prstGeom>
        </p:spPr>
        <p:txBody>
          <a:bodyPr/>
          <a:lstStyle/>
          <a:p>
            <a:fld id="{277C1CF3-A711-4C17-A994-E6863511BAD7}" type="slidenum">
              <a:rPr lang="en-US" smtClean="0">
                <a:solidFill>
                  <a:srgbClr val="263147"/>
                </a:solidFill>
              </a:rPr>
              <a:pPr/>
              <a:t>‹#›</a:t>
            </a:fld>
            <a:endParaRPr lang="en-US">
              <a:solidFill>
                <a:srgbClr val="263147"/>
              </a:solidFill>
            </a:endParaRPr>
          </a:p>
        </p:txBody>
      </p:sp>
    </p:spTree>
    <p:extLst>
      <p:ext uri="{BB962C8B-B14F-4D97-AF65-F5344CB8AC3E}">
        <p14:creationId xmlns:p14="http://schemas.microsoft.com/office/powerpoint/2010/main" val="2799094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7" cstate="email">
            <a:extLst>
              <a:ext uri="{28A0092B-C50C-407E-A947-70E740481C1C}">
                <a14:useLocalDpi xmlns:a14="http://schemas.microsoft.com/office/drawing/2010/main"/>
              </a:ext>
            </a:extLst>
          </a:blip>
          <a:srcRect/>
          <a:stretch/>
        </p:blipFill>
        <p:spPr>
          <a:xfrm>
            <a:off x="43543" y="0"/>
            <a:ext cx="9100457" cy="6879771"/>
          </a:xfrm>
          <a:prstGeom prst="rect">
            <a:avLst/>
          </a:prstGeom>
        </p:spPr>
      </p:pic>
      <p:sp>
        <p:nvSpPr>
          <p:cNvPr id="2" name="Title Placeholder 1"/>
          <p:cNvSpPr>
            <a:spLocks noGrp="1"/>
          </p:cNvSpPr>
          <p:nvPr>
            <p:ph type="title"/>
          </p:nvPr>
        </p:nvSpPr>
        <p:spPr>
          <a:xfrm>
            <a:off x="656782" y="304800"/>
            <a:ext cx="8077200" cy="487362"/>
          </a:xfrm>
          <a:prstGeom prst="rect">
            <a:avLst/>
          </a:prstGeom>
        </p:spPr>
        <p:txBody>
          <a:bodyPr vert="horz" lIns="91440" tIns="45720" rIns="91440" bIns="45720" rtlCol="0" anchor="ctr">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66307" y="990600"/>
            <a:ext cx="8077200" cy="51355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7620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928A37-FC42-4085-858F-1E542DA69968}" type="datetime1">
              <a:rPr lang="en-US" smtClean="0"/>
              <a:t>1/23/2017</a:t>
            </a:fld>
            <a:endParaRPr lang="en-US" dirty="0"/>
          </a:p>
        </p:txBody>
      </p:sp>
      <p:sp>
        <p:nvSpPr>
          <p:cNvPr id="5" name="Footer Placeholder 4"/>
          <p:cNvSpPr>
            <a:spLocks noGrp="1"/>
          </p:cNvSpPr>
          <p:nvPr>
            <p:ph type="ftr" sz="quarter" idx="3"/>
          </p:nvPr>
        </p:nvSpPr>
        <p:spPr>
          <a:xfrm>
            <a:off x="33528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7056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D6E5A2-EC83-451F-A719-9AC1370DD5CF}" type="slidenum">
              <a:rPr lang="en-US" smtClean="0"/>
              <a:pPr/>
              <a:t>‹#›</a:t>
            </a:fld>
            <a:endParaRPr lang="en-US" dirty="0"/>
          </a:p>
        </p:txBody>
      </p:sp>
      <p:pic>
        <p:nvPicPr>
          <p:cNvPr id="8" name="Picture 7"/>
          <p:cNvPicPr>
            <a:picLocks noChangeAspect="1"/>
          </p:cNvPicPr>
          <p:nvPr/>
        </p:nvPicPr>
        <p:blipFill rotWithShape="1">
          <a:blip r:embed="rId8" cstate="email">
            <a:extLst>
              <a:ext uri="{28A0092B-C50C-407E-A947-70E740481C1C}">
                <a14:useLocalDpi xmlns:a14="http://schemas.microsoft.com/office/drawing/2010/main"/>
              </a:ext>
            </a:extLst>
          </a:blip>
          <a:srcRect/>
          <a:stretch/>
        </p:blipFill>
        <p:spPr>
          <a:xfrm>
            <a:off x="-152400" y="-109183"/>
            <a:ext cx="818707" cy="7083189"/>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2" r:id="rId4"/>
    <p:sldLayoutId id="2147483653" r:id="rId5"/>
  </p:sldLayoutIdLst>
  <p:transition spd="slow">
    <p:wipe dir="d"/>
  </p:transition>
  <p:timing>
    <p:tnLst>
      <p:par>
        <p:cTn id="1" dur="indefinite" restart="never" nodeType="tmRoot"/>
      </p:par>
    </p:tnLst>
  </p:timing>
  <p:hf sldNum="0" hdr="0" ftr="0"/>
  <p:txStyles>
    <p:titleStyle>
      <a:lvl1pPr algn="l" defTabSz="914400" rtl="0" eaLnBrk="1" latinLnBrk="0" hangingPunct="1">
        <a:spcBef>
          <a:spcPct val="0"/>
        </a:spcBef>
        <a:buNone/>
        <a:defRPr lang="en-US" sz="3200" kern="1200" baseline="0" dirty="0" smtClean="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emf"/><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30.emf"/><Relationship Id="rId5" Type="http://schemas.openxmlformats.org/officeDocument/2006/relationships/image" Target="../media/image29.emf"/><Relationship Id="rId4" Type="http://schemas.openxmlformats.org/officeDocument/2006/relationships/image" Target="../media/image28.emf"/><Relationship Id="rId9" Type="http://schemas.openxmlformats.org/officeDocument/2006/relationships/image" Target="../media/image33.png"/></Relationships>
</file>

<file path=ppt/slides/_rels/slide12.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36.png"/><Relationship Id="rId4" Type="http://schemas.openxmlformats.org/officeDocument/2006/relationships/image" Target="../media/image35.emf"/></Relationships>
</file>

<file path=ppt/slides/_rels/slide13.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38.emf"/></Relationships>
</file>

<file path=ppt/slides/_rels/slide1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42.png"/></Relationships>
</file>

<file path=ppt/slides/_rels/slide1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image" Target="../media/image50.png"/><Relationship Id="rId1" Type="http://schemas.openxmlformats.org/officeDocument/2006/relationships/slideLayout" Target="../slideLayouts/slideLayout5.xml"/><Relationship Id="rId4" Type="http://schemas.openxmlformats.org/officeDocument/2006/relationships/image" Target="../media/image52.emf"/></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55.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8" Type="http://schemas.openxmlformats.org/officeDocument/2006/relationships/image" Target="../media/image63.png"/><Relationship Id="rId3" Type="http://schemas.openxmlformats.org/officeDocument/2006/relationships/image" Target="../media/image58.emf"/><Relationship Id="rId7" Type="http://schemas.openxmlformats.org/officeDocument/2006/relationships/image" Target="../media/image62.emf"/><Relationship Id="rId2" Type="http://schemas.openxmlformats.org/officeDocument/2006/relationships/image" Target="../media/image57.png"/><Relationship Id="rId1" Type="http://schemas.openxmlformats.org/officeDocument/2006/relationships/slideLayout" Target="../slideLayouts/slideLayout5.xml"/><Relationship Id="rId6" Type="http://schemas.openxmlformats.org/officeDocument/2006/relationships/image" Target="../media/image61.emf"/><Relationship Id="rId5" Type="http://schemas.openxmlformats.org/officeDocument/2006/relationships/image" Target="../media/image60.emf"/><Relationship Id="rId10" Type="http://schemas.openxmlformats.org/officeDocument/2006/relationships/image" Target="../media/image65.emf"/><Relationship Id="rId4" Type="http://schemas.openxmlformats.org/officeDocument/2006/relationships/image" Target="../media/image59.emf"/><Relationship Id="rId9" Type="http://schemas.openxmlformats.org/officeDocument/2006/relationships/image" Target="../media/image64.emf"/></Relationships>
</file>

<file path=ppt/slides/_rels/slide24.xml.rels><?xml version="1.0" encoding="UTF-8" standalone="yes"?>
<Relationships xmlns="http://schemas.openxmlformats.org/package/2006/relationships"><Relationship Id="rId8" Type="http://schemas.openxmlformats.org/officeDocument/2006/relationships/image" Target="../media/image72.png"/><Relationship Id="rId3" Type="http://schemas.openxmlformats.org/officeDocument/2006/relationships/image" Target="../media/image67.emf"/><Relationship Id="rId7" Type="http://schemas.openxmlformats.org/officeDocument/2006/relationships/image" Target="../media/image71.emf"/><Relationship Id="rId2" Type="http://schemas.openxmlformats.org/officeDocument/2006/relationships/image" Target="../media/image66.emf"/><Relationship Id="rId1" Type="http://schemas.openxmlformats.org/officeDocument/2006/relationships/slideLayout" Target="../slideLayouts/slideLayout5.xml"/><Relationship Id="rId6" Type="http://schemas.openxmlformats.org/officeDocument/2006/relationships/image" Target="../media/image70.emf"/><Relationship Id="rId5" Type="http://schemas.openxmlformats.org/officeDocument/2006/relationships/image" Target="../media/image69.png"/><Relationship Id="rId10" Type="http://schemas.openxmlformats.org/officeDocument/2006/relationships/image" Target="../media/image74.emf"/><Relationship Id="rId4" Type="http://schemas.openxmlformats.org/officeDocument/2006/relationships/image" Target="../media/image68.emf"/><Relationship Id="rId9" Type="http://schemas.openxmlformats.org/officeDocument/2006/relationships/image" Target="../media/image73.emf"/></Relationships>
</file>

<file path=ppt/slides/_rels/slide25.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image" Target="../media/image70.emf"/><Relationship Id="rId1" Type="http://schemas.openxmlformats.org/officeDocument/2006/relationships/slideLayout" Target="../slideLayouts/slideLayout5.xml"/><Relationship Id="rId6" Type="http://schemas.openxmlformats.org/officeDocument/2006/relationships/image" Target="../media/image74.emf"/><Relationship Id="rId5" Type="http://schemas.openxmlformats.org/officeDocument/2006/relationships/image" Target="../media/image73.emf"/><Relationship Id="rId4" Type="http://schemas.openxmlformats.org/officeDocument/2006/relationships/image" Target="../media/image72.png"/></Relationships>
</file>

<file path=ppt/slides/_rels/slide26.xml.rels><?xml version="1.0" encoding="UTF-8" standalone="yes"?>
<Relationships xmlns="http://schemas.openxmlformats.org/package/2006/relationships"><Relationship Id="rId3" Type="http://schemas.openxmlformats.org/officeDocument/2006/relationships/image" Target="../media/image73.emf"/><Relationship Id="rId2" Type="http://schemas.openxmlformats.org/officeDocument/2006/relationships/image" Target="../media/image47.png"/><Relationship Id="rId1" Type="http://schemas.openxmlformats.org/officeDocument/2006/relationships/slideLayout" Target="../slideLayouts/slideLayout5.xml"/><Relationship Id="rId4" Type="http://schemas.openxmlformats.org/officeDocument/2006/relationships/image" Target="../media/image74.emf"/></Relationships>
</file>

<file path=ppt/slides/_rels/slide27.x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image" Target="../media/image78.emf"/><Relationship Id="rId1" Type="http://schemas.openxmlformats.org/officeDocument/2006/relationships/slideLayout" Target="../slideLayouts/slideLayout5.xml"/><Relationship Id="rId4" Type="http://schemas.openxmlformats.org/officeDocument/2006/relationships/image" Target="../media/image80.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image" Target="../media/image81.emf"/><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83.emf"/><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85.emf"/><Relationship Id="rId2" Type="http://schemas.openxmlformats.org/officeDocument/2006/relationships/image" Target="../media/image84.emf"/><Relationship Id="rId1" Type="http://schemas.openxmlformats.org/officeDocument/2006/relationships/slideLayout" Target="../slideLayouts/slideLayout5.xml"/><Relationship Id="rId6" Type="http://schemas.openxmlformats.org/officeDocument/2006/relationships/image" Target="../media/image88.emf"/><Relationship Id="rId5" Type="http://schemas.openxmlformats.org/officeDocument/2006/relationships/image" Target="../media/image87.emf"/><Relationship Id="rId4" Type="http://schemas.openxmlformats.org/officeDocument/2006/relationships/image" Target="../media/image86.emf"/></Relationships>
</file>

<file path=ppt/slides/_rels/slide36.xml.rels><?xml version="1.0" encoding="UTF-8" standalone="yes"?>
<Relationships xmlns="http://schemas.openxmlformats.org/package/2006/relationships"><Relationship Id="rId8" Type="http://schemas.openxmlformats.org/officeDocument/2006/relationships/image" Target="../media/image95.emf"/><Relationship Id="rId3" Type="http://schemas.openxmlformats.org/officeDocument/2006/relationships/image" Target="../media/image90.emf"/><Relationship Id="rId7" Type="http://schemas.openxmlformats.org/officeDocument/2006/relationships/image" Target="../media/image94.emf"/><Relationship Id="rId12" Type="http://schemas.openxmlformats.org/officeDocument/2006/relationships/image" Target="../media/image99.emf"/><Relationship Id="rId2" Type="http://schemas.openxmlformats.org/officeDocument/2006/relationships/image" Target="../media/image89.emf"/><Relationship Id="rId1" Type="http://schemas.openxmlformats.org/officeDocument/2006/relationships/slideLayout" Target="../slideLayouts/slideLayout5.xml"/><Relationship Id="rId6" Type="http://schemas.openxmlformats.org/officeDocument/2006/relationships/image" Target="../media/image93.emf"/><Relationship Id="rId11" Type="http://schemas.openxmlformats.org/officeDocument/2006/relationships/image" Target="../media/image98.emf"/><Relationship Id="rId5" Type="http://schemas.openxmlformats.org/officeDocument/2006/relationships/image" Target="../media/image92.png"/><Relationship Id="rId10" Type="http://schemas.openxmlformats.org/officeDocument/2006/relationships/image" Target="../media/image97.emf"/><Relationship Id="rId4" Type="http://schemas.openxmlformats.org/officeDocument/2006/relationships/image" Target="../media/image91.emf"/><Relationship Id="rId9" Type="http://schemas.openxmlformats.org/officeDocument/2006/relationships/image" Target="../media/image96.emf"/></Relationships>
</file>

<file path=ppt/slides/_rels/slide37.xml.rels><?xml version="1.0" encoding="UTF-8" standalone="yes"?>
<Relationships xmlns="http://schemas.openxmlformats.org/package/2006/relationships"><Relationship Id="rId3" Type="http://schemas.openxmlformats.org/officeDocument/2006/relationships/image" Target="../media/image101.emf"/><Relationship Id="rId2" Type="http://schemas.openxmlformats.org/officeDocument/2006/relationships/image" Target="../media/image100.emf"/><Relationship Id="rId1" Type="http://schemas.openxmlformats.org/officeDocument/2006/relationships/slideLayout" Target="../slideLayouts/slideLayout5.xml"/><Relationship Id="rId5" Type="http://schemas.openxmlformats.org/officeDocument/2006/relationships/image" Target="../media/image103.emf"/><Relationship Id="rId4" Type="http://schemas.openxmlformats.org/officeDocument/2006/relationships/image" Target="../media/image102.emf"/></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emf"/><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png"/><Relationship Id="rId1" Type="http://schemas.openxmlformats.org/officeDocument/2006/relationships/slideLayout" Target="../slideLayouts/slideLayout5.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custDataLst>
              <p:tags r:id="rId2"/>
            </p:custDataLst>
          </p:nvPr>
        </p:nvSpPr>
        <p:spPr>
          <a:xfrm>
            <a:off x="5562600" y="3048000"/>
            <a:ext cx="3276600" cy="609600"/>
          </a:xfrm>
        </p:spPr>
        <p:txBody>
          <a:bodyPr>
            <a:normAutofit/>
          </a:bodyPr>
          <a:lstStyle/>
          <a:p>
            <a:pPr algn="ctr"/>
            <a:r>
              <a:rPr lang="en-US" altLang="en-US" dirty="0" err="1" smtClean="0"/>
              <a:t>Kalman</a:t>
            </a:r>
            <a:r>
              <a:rPr lang="en-US" altLang="en-US" dirty="0" smtClean="0"/>
              <a:t> Filter</a:t>
            </a:r>
            <a:endParaRPr lang="en-US" dirty="0"/>
          </a:p>
        </p:txBody>
      </p:sp>
      <p:sp>
        <p:nvSpPr>
          <p:cNvPr id="3" name="Subtitle 2"/>
          <p:cNvSpPr>
            <a:spLocks noGrp="1"/>
          </p:cNvSpPr>
          <p:nvPr>
            <p:ph type="subTitle" idx="1"/>
            <p:custDataLst>
              <p:tags r:id="rId3"/>
            </p:custDataLst>
          </p:nvPr>
        </p:nvSpPr>
        <p:spPr>
          <a:xfrm>
            <a:off x="4038600" y="3886200"/>
            <a:ext cx="4772528" cy="609600"/>
          </a:xfrm>
        </p:spPr>
        <p:txBody>
          <a:bodyPr>
            <a:normAutofit/>
          </a:bodyPr>
          <a:lstStyle/>
          <a:p>
            <a:r>
              <a:rPr lang="en-US" sz="2400" dirty="0" smtClean="0">
                <a:latin typeface="+mn-lt"/>
              </a:rPr>
              <a:t>Dr. Pradeep Bilurkar</a:t>
            </a:r>
            <a:endParaRPr lang="en-US" sz="2400" dirty="0">
              <a:latin typeface="+mn-lt"/>
            </a:endParaRPr>
          </a:p>
        </p:txBody>
      </p:sp>
    </p:spTree>
    <p:custDataLst>
      <p:tags r:id="rId1"/>
    </p:custDataLst>
  </p:cSld>
  <p:clrMapOvr>
    <a:masterClrMapping/>
  </p:clrMapOvr>
  <p:transition spd="slow">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125" y="76200"/>
            <a:ext cx="8229600" cy="792162"/>
          </a:xfrm>
        </p:spPr>
        <p:txBody>
          <a:bodyPr/>
          <a:lstStyle/>
          <a:p>
            <a:r>
              <a:rPr lang="en-US" dirty="0">
                <a:solidFill>
                  <a:srgbClr val="C00000"/>
                </a:solidFill>
              </a:rPr>
              <a:t>Prediction Matrix</a:t>
            </a:r>
            <a:endParaRPr lang="en-IN" dirty="0">
              <a:solidFill>
                <a:srgbClr val="C00000"/>
              </a:solidFill>
            </a:endParaRPr>
          </a:p>
        </p:txBody>
      </p:sp>
      <p:pic>
        <p:nvPicPr>
          <p:cNvPr id="12290" name="Picture 2"/>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4874468" y="547774"/>
            <a:ext cx="3507532" cy="29686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0448" y="3516415"/>
            <a:ext cx="3375365" cy="29053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609600" y="1258205"/>
            <a:ext cx="4444977" cy="923330"/>
          </a:xfrm>
          <a:prstGeom prst="rect">
            <a:avLst/>
          </a:prstGeom>
        </p:spPr>
        <p:txBody>
          <a:bodyPr wrap="square">
            <a:spAutoFit/>
          </a:bodyPr>
          <a:lstStyle/>
          <a:p>
            <a:r>
              <a:rPr lang="en-IN" dirty="0"/>
              <a:t>Next, we need some way to look at the </a:t>
            </a:r>
            <a:r>
              <a:rPr lang="en-IN" b="1" dirty="0">
                <a:solidFill>
                  <a:srgbClr val="00B0F0"/>
                </a:solidFill>
              </a:rPr>
              <a:t>current state</a:t>
            </a:r>
            <a:r>
              <a:rPr lang="en-IN" dirty="0"/>
              <a:t> (at time </a:t>
            </a:r>
            <a:r>
              <a:rPr lang="en-IN" b="1" dirty="0"/>
              <a:t>k-1</a:t>
            </a:r>
            <a:r>
              <a:rPr lang="en-IN" dirty="0"/>
              <a:t>) and</a:t>
            </a:r>
            <a:r>
              <a:rPr lang="en-IN" dirty="0">
                <a:solidFill>
                  <a:srgbClr val="00B0F0"/>
                </a:solidFill>
              </a:rPr>
              <a:t> </a:t>
            </a:r>
            <a:r>
              <a:rPr lang="en-IN" b="1" dirty="0">
                <a:solidFill>
                  <a:srgbClr val="00B0F0"/>
                </a:solidFill>
              </a:rPr>
              <a:t>predict the next state</a:t>
            </a:r>
            <a:r>
              <a:rPr lang="en-IN" dirty="0"/>
              <a:t> at time </a:t>
            </a:r>
            <a:r>
              <a:rPr lang="en-IN" b="1" dirty="0"/>
              <a:t>k</a:t>
            </a:r>
            <a:r>
              <a:rPr lang="en-IN" dirty="0"/>
              <a:t>. </a:t>
            </a:r>
          </a:p>
        </p:txBody>
      </p:sp>
      <p:sp>
        <p:nvSpPr>
          <p:cNvPr id="4" name="Rectangle 3"/>
          <p:cNvSpPr/>
          <p:nvPr/>
        </p:nvSpPr>
        <p:spPr>
          <a:xfrm>
            <a:off x="4225684" y="3692708"/>
            <a:ext cx="4572000" cy="1200329"/>
          </a:xfrm>
          <a:prstGeom prst="rect">
            <a:avLst/>
          </a:prstGeom>
        </p:spPr>
        <p:txBody>
          <a:bodyPr>
            <a:spAutoFit/>
          </a:bodyPr>
          <a:lstStyle/>
          <a:p>
            <a:r>
              <a:rPr lang="en-IN" dirty="0"/>
              <a:t>We can represent this prediction step with a matrix, </a:t>
            </a:r>
            <a:r>
              <a:rPr lang="en-IN" dirty="0" err="1"/>
              <a:t>Fk</a:t>
            </a:r>
            <a:r>
              <a:rPr lang="en-IN" dirty="0" smtClean="0"/>
              <a:t>:</a:t>
            </a:r>
          </a:p>
          <a:p>
            <a:endParaRPr lang="en-US" dirty="0"/>
          </a:p>
          <a:p>
            <a:endParaRPr lang="en-IN" dirty="0"/>
          </a:p>
        </p:txBody>
      </p:sp>
      <p:sp>
        <p:nvSpPr>
          <p:cNvPr id="6" name="Rectangle 5"/>
          <p:cNvSpPr/>
          <p:nvPr/>
        </p:nvSpPr>
        <p:spPr>
          <a:xfrm>
            <a:off x="4225684" y="4956614"/>
            <a:ext cx="4444787" cy="1200329"/>
          </a:xfrm>
          <a:prstGeom prst="rect">
            <a:avLst/>
          </a:prstGeom>
        </p:spPr>
        <p:txBody>
          <a:bodyPr wrap="square">
            <a:spAutoFit/>
          </a:bodyPr>
          <a:lstStyle/>
          <a:p>
            <a:pPr algn="just"/>
            <a:r>
              <a:rPr lang="en-IN" dirty="0"/>
              <a:t>It takes every point in our original estimate and moves it to a new predicted location, which is where the system would move if that original estimate was the right one.</a:t>
            </a:r>
          </a:p>
        </p:txBody>
      </p:sp>
      <p:grpSp>
        <p:nvGrpSpPr>
          <p:cNvPr id="7" name="Group 6"/>
          <p:cNvGrpSpPr/>
          <p:nvPr/>
        </p:nvGrpSpPr>
        <p:grpSpPr>
          <a:xfrm>
            <a:off x="5271848" y="4130349"/>
            <a:ext cx="2526819" cy="722611"/>
            <a:chOff x="4898571" y="5647539"/>
            <a:chExt cx="2526819" cy="722611"/>
          </a:xfrm>
        </p:grpSpPr>
        <p:pic>
          <p:nvPicPr>
            <p:cNvPr id="12293"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98571" y="5647539"/>
              <a:ext cx="901338" cy="7226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4"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55752" y="5810063"/>
              <a:ext cx="869638" cy="4947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5"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865224" y="5901869"/>
              <a:ext cx="546366" cy="3599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24803834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8136" y="152400"/>
            <a:ext cx="8229600" cy="792162"/>
          </a:xfrm>
        </p:spPr>
        <p:txBody>
          <a:bodyPr/>
          <a:lstStyle/>
          <a:p>
            <a:r>
              <a:rPr lang="en-US" dirty="0">
                <a:solidFill>
                  <a:srgbClr val="C00000"/>
                </a:solidFill>
              </a:rPr>
              <a:t>State Prediction Matrix</a:t>
            </a:r>
            <a:endParaRPr lang="en-IN" dirty="0">
              <a:solidFill>
                <a:srgbClr val="C00000"/>
              </a:solidFill>
            </a:endParaRPr>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7100" y="1432350"/>
            <a:ext cx="2751672" cy="985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862841" y="1488993"/>
            <a:ext cx="3384259" cy="369332"/>
          </a:xfrm>
          <a:prstGeom prst="rect">
            <a:avLst/>
          </a:prstGeom>
          <a:noFill/>
        </p:spPr>
        <p:txBody>
          <a:bodyPr wrap="square" rtlCol="0">
            <a:spAutoFit/>
          </a:bodyPr>
          <a:lstStyle/>
          <a:p>
            <a:r>
              <a:rPr lang="en-US" dirty="0" smtClean="0">
                <a:solidFill>
                  <a:schemeClr val="tx2">
                    <a:lumMod val="50000"/>
                  </a:schemeClr>
                </a:solidFill>
              </a:rPr>
              <a:t>Using Basic Kinematic Formula</a:t>
            </a:r>
            <a:endParaRPr lang="en-IN" dirty="0" err="1" smtClean="0">
              <a:solidFill>
                <a:schemeClr val="tx2">
                  <a:lumMod val="50000"/>
                </a:schemeClr>
              </a:solidFill>
            </a:endParaRPr>
          </a:p>
        </p:txBody>
      </p:sp>
      <p:sp>
        <p:nvSpPr>
          <p:cNvPr id="5" name="TextBox 4"/>
          <p:cNvSpPr txBox="1"/>
          <p:nvPr/>
        </p:nvSpPr>
        <p:spPr>
          <a:xfrm>
            <a:off x="876863" y="1839641"/>
            <a:ext cx="2763531" cy="338554"/>
          </a:xfrm>
          <a:prstGeom prst="rect">
            <a:avLst/>
          </a:prstGeom>
          <a:noFill/>
        </p:spPr>
        <p:txBody>
          <a:bodyPr wrap="square" rtlCol="0">
            <a:spAutoFit/>
          </a:bodyPr>
          <a:lstStyle/>
          <a:p>
            <a:r>
              <a:rPr lang="en-US" sz="1600" dirty="0" err="1" smtClean="0">
                <a:solidFill>
                  <a:schemeClr val="tx2">
                    <a:lumMod val="50000"/>
                  </a:schemeClr>
                </a:solidFill>
              </a:rPr>
              <a:t>P</a:t>
            </a:r>
            <a:r>
              <a:rPr lang="en-US" sz="1600" baseline="-25000" dirty="0" err="1" smtClean="0">
                <a:solidFill>
                  <a:schemeClr val="tx2">
                    <a:lumMod val="50000"/>
                  </a:schemeClr>
                </a:solidFill>
              </a:rPr>
              <a:t>k</a:t>
            </a:r>
            <a:r>
              <a:rPr lang="en-US" sz="1600" baseline="-25000" dirty="0" smtClean="0">
                <a:solidFill>
                  <a:schemeClr val="tx2">
                    <a:lumMod val="50000"/>
                  </a:schemeClr>
                </a:solidFill>
              </a:rPr>
              <a:t> </a:t>
            </a:r>
            <a:r>
              <a:rPr lang="en-US" sz="1600" dirty="0" smtClean="0">
                <a:solidFill>
                  <a:schemeClr val="tx2">
                    <a:lumMod val="50000"/>
                  </a:schemeClr>
                </a:solidFill>
              </a:rPr>
              <a:t>is  position at instance k</a:t>
            </a:r>
            <a:endParaRPr lang="en-IN" sz="1600" baseline="-25000" dirty="0" err="1" smtClean="0">
              <a:solidFill>
                <a:schemeClr val="tx2">
                  <a:lumMod val="50000"/>
                </a:schemeClr>
              </a:solidFill>
            </a:endParaRPr>
          </a:p>
        </p:txBody>
      </p:sp>
      <p:pic>
        <p:nvPicPr>
          <p:cNvPr id="1331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02638" y="3204704"/>
            <a:ext cx="2763623" cy="741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6"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40470" y="2370901"/>
            <a:ext cx="1904933" cy="826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773156" y="2607569"/>
            <a:ext cx="2096567" cy="369332"/>
          </a:xfrm>
          <a:prstGeom prst="rect">
            <a:avLst/>
          </a:prstGeom>
          <a:noFill/>
        </p:spPr>
        <p:txBody>
          <a:bodyPr wrap="square" rtlCol="0">
            <a:spAutoFit/>
          </a:bodyPr>
          <a:lstStyle/>
          <a:p>
            <a:r>
              <a:rPr lang="en-US" dirty="0" smtClean="0">
                <a:solidFill>
                  <a:schemeClr val="tx2">
                    <a:lumMod val="50000"/>
                  </a:schemeClr>
                </a:solidFill>
              </a:rPr>
              <a:t>By our Definition</a:t>
            </a:r>
            <a:endParaRPr lang="en-IN" baseline="-25000" dirty="0" err="1" smtClean="0">
              <a:solidFill>
                <a:schemeClr val="tx2">
                  <a:lumMod val="50000"/>
                </a:schemeClr>
              </a:solidFill>
            </a:endParaRPr>
          </a:p>
        </p:txBody>
      </p:sp>
      <p:grpSp>
        <p:nvGrpSpPr>
          <p:cNvPr id="4" name="Group 3"/>
          <p:cNvGrpSpPr/>
          <p:nvPr/>
        </p:nvGrpSpPr>
        <p:grpSpPr>
          <a:xfrm>
            <a:off x="2413549" y="4553525"/>
            <a:ext cx="1785040" cy="671618"/>
            <a:chOff x="2918732" y="4937527"/>
            <a:chExt cx="1601017" cy="579049"/>
          </a:xfrm>
        </p:grpSpPr>
        <p:pic>
          <p:nvPicPr>
            <p:cNvPr id="13318"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18732" y="5053421"/>
              <a:ext cx="408060" cy="4080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9"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43556" y="5139522"/>
              <a:ext cx="220845" cy="1963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20" name="Picture 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37098" y="4937527"/>
              <a:ext cx="782651" cy="5790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13321" name="Picture 9"/>
          <p:cNvPicPr>
            <a:picLocks noChangeAspect="1" noChangeArrowheads="1"/>
          </p:cNvPicPr>
          <p:nvPr/>
        </p:nvPicPr>
        <p:blipFill>
          <a:blip r:embed="rId9" cstate="email">
            <a:extLst>
              <a:ext uri="{28A0092B-C50C-407E-A947-70E740481C1C}">
                <a14:useLocalDpi xmlns:a14="http://schemas.microsoft.com/office/drawing/2010/main" val="0"/>
              </a:ext>
            </a:extLst>
          </a:blip>
          <a:srcRect/>
          <a:stretch>
            <a:fillRect/>
          </a:stretch>
        </p:blipFill>
        <p:spPr bwMode="auto">
          <a:xfrm>
            <a:off x="2258629" y="3834388"/>
            <a:ext cx="2524125" cy="719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TextBox 14"/>
          <p:cNvSpPr txBox="1"/>
          <p:nvPr/>
        </p:nvSpPr>
        <p:spPr>
          <a:xfrm>
            <a:off x="1100623" y="5392954"/>
            <a:ext cx="6292954" cy="369332"/>
          </a:xfrm>
          <a:prstGeom prst="rect">
            <a:avLst/>
          </a:prstGeom>
          <a:noFill/>
        </p:spPr>
        <p:txBody>
          <a:bodyPr wrap="square" rtlCol="0">
            <a:spAutoFit/>
          </a:bodyPr>
          <a:lstStyle/>
          <a:p>
            <a:r>
              <a:rPr lang="en-US" dirty="0" smtClean="0">
                <a:solidFill>
                  <a:schemeClr val="tx2">
                    <a:lumMod val="50000"/>
                  </a:schemeClr>
                </a:solidFill>
              </a:rPr>
              <a:t>Its is  </a:t>
            </a:r>
            <a:r>
              <a:rPr lang="en-US" b="1" dirty="0" smtClean="0">
                <a:solidFill>
                  <a:srgbClr val="00B0F0"/>
                </a:solidFill>
              </a:rPr>
              <a:t>Prediction Matrix  </a:t>
            </a:r>
            <a:r>
              <a:rPr lang="en-US" dirty="0" smtClean="0">
                <a:solidFill>
                  <a:schemeClr val="tx2">
                    <a:lumMod val="50000"/>
                  </a:schemeClr>
                </a:solidFill>
              </a:rPr>
              <a:t>that  gives  us  our next state </a:t>
            </a:r>
            <a:endParaRPr lang="en-IN" dirty="0" err="1" smtClean="0">
              <a:solidFill>
                <a:schemeClr val="tx2">
                  <a:lumMod val="50000"/>
                </a:schemeClr>
              </a:solidFill>
            </a:endParaRPr>
          </a:p>
        </p:txBody>
      </p:sp>
      <p:sp>
        <p:nvSpPr>
          <p:cNvPr id="6" name="Rectangle 5"/>
          <p:cNvSpPr/>
          <p:nvPr/>
        </p:nvSpPr>
        <p:spPr>
          <a:xfrm>
            <a:off x="2302638" y="5948345"/>
            <a:ext cx="4185761" cy="369332"/>
          </a:xfrm>
          <a:prstGeom prst="rect">
            <a:avLst/>
          </a:prstGeom>
        </p:spPr>
        <p:txBody>
          <a:bodyPr wrap="none">
            <a:spAutoFit/>
          </a:bodyPr>
          <a:lstStyle/>
          <a:p>
            <a:r>
              <a:rPr lang="en-IN" dirty="0">
                <a:solidFill>
                  <a:srgbClr val="FF0000"/>
                </a:solidFill>
              </a:rPr>
              <a:t> </a:t>
            </a:r>
            <a:r>
              <a:rPr lang="en-IN" dirty="0" smtClean="0">
                <a:solidFill>
                  <a:srgbClr val="FF0000"/>
                </a:solidFill>
              </a:rPr>
              <a:t>How </a:t>
            </a:r>
            <a:r>
              <a:rPr lang="en-IN" dirty="0">
                <a:solidFill>
                  <a:srgbClr val="FF0000"/>
                </a:solidFill>
              </a:rPr>
              <a:t>to update the covariance </a:t>
            </a:r>
            <a:r>
              <a:rPr lang="en-IN" dirty="0" smtClean="0">
                <a:solidFill>
                  <a:srgbClr val="FF0000"/>
                </a:solidFill>
              </a:rPr>
              <a:t>matrix ?</a:t>
            </a:r>
            <a:endParaRPr lang="en-IN" dirty="0"/>
          </a:p>
        </p:txBody>
      </p:sp>
    </p:spTree>
    <p:extLst>
      <p:ext uri="{BB962C8B-B14F-4D97-AF65-F5344CB8AC3E}">
        <p14:creationId xmlns:p14="http://schemas.microsoft.com/office/powerpoint/2010/main" val="29004141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99644"/>
            <a:ext cx="8229600" cy="792162"/>
          </a:xfrm>
        </p:spPr>
        <p:txBody>
          <a:bodyPr/>
          <a:lstStyle/>
          <a:p>
            <a:r>
              <a:rPr lang="en-US" dirty="0">
                <a:solidFill>
                  <a:srgbClr val="C00000"/>
                </a:solidFill>
              </a:rPr>
              <a:t>Update Covariance Matrix</a:t>
            </a:r>
            <a:endParaRPr lang="en-IN" dirty="0">
              <a:solidFill>
                <a:srgbClr val="C00000"/>
              </a:solidFill>
            </a:endParaRPr>
          </a:p>
        </p:txBody>
      </p:sp>
      <p:sp>
        <p:nvSpPr>
          <p:cNvPr id="3" name="Rectangle 2"/>
          <p:cNvSpPr/>
          <p:nvPr/>
        </p:nvSpPr>
        <p:spPr>
          <a:xfrm>
            <a:off x="574765" y="1300481"/>
            <a:ext cx="8307978" cy="646331"/>
          </a:xfrm>
          <a:prstGeom prst="rect">
            <a:avLst/>
          </a:prstGeom>
        </p:spPr>
        <p:txBody>
          <a:bodyPr wrap="square">
            <a:spAutoFit/>
          </a:bodyPr>
          <a:lstStyle/>
          <a:p>
            <a:r>
              <a:rPr lang="en-IN" dirty="0" smtClean="0"/>
              <a:t>Question to ask is,  </a:t>
            </a:r>
            <a:r>
              <a:rPr lang="en-IN" dirty="0"/>
              <a:t>If we multiply every point in a distribution by a matrix A, then what happens to its covariance matrix Σ?</a:t>
            </a:r>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0765" y="2050868"/>
            <a:ext cx="2952206" cy="1031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3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60765" y="4300129"/>
            <a:ext cx="2808514" cy="831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340" name="Picture 4"/>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3252651" y="3387117"/>
            <a:ext cx="1785937" cy="669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2285999" y="3573491"/>
            <a:ext cx="875212" cy="307777"/>
          </a:xfrm>
          <a:prstGeom prst="rect">
            <a:avLst/>
          </a:prstGeom>
          <a:noFill/>
        </p:spPr>
        <p:txBody>
          <a:bodyPr wrap="square" rtlCol="0">
            <a:spAutoFit/>
          </a:bodyPr>
          <a:lstStyle/>
          <a:p>
            <a:r>
              <a:rPr lang="en-US" sz="1400" dirty="0" smtClean="0">
                <a:solidFill>
                  <a:schemeClr val="tx2">
                    <a:lumMod val="50000"/>
                  </a:schemeClr>
                </a:solidFill>
              </a:rPr>
              <a:t>But </a:t>
            </a:r>
            <a:endParaRPr lang="en-IN" sz="1400" dirty="0" err="1" smtClean="0">
              <a:solidFill>
                <a:schemeClr val="tx2">
                  <a:lumMod val="50000"/>
                </a:schemeClr>
              </a:solidFill>
            </a:endParaRPr>
          </a:p>
        </p:txBody>
      </p:sp>
    </p:spTree>
    <p:extLst>
      <p:ext uri="{BB962C8B-B14F-4D97-AF65-F5344CB8AC3E}">
        <p14:creationId xmlns:p14="http://schemas.microsoft.com/office/powerpoint/2010/main" val="25758724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60455"/>
            <a:ext cx="8229600" cy="792162"/>
          </a:xfrm>
        </p:spPr>
        <p:txBody>
          <a:bodyPr/>
          <a:lstStyle/>
          <a:p>
            <a:r>
              <a:rPr lang="en-IN" dirty="0">
                <a:solidFill>
                  <a:srgbClr val="C00000"/>
                </a:solidFill>
              </a:rPr>
              <a:t>External </a:t>
            </a:r>
            <a:r>
              <a:rPr lang="en-IN" dirty="0">
                <a:solidFill>
                  <a:srgbClr val="C00000"/>
                </a:solidFill>
              </a:rPr>
              <a:t>influence (Control Matrix)</a:t>
            </a:r>
            <a:endParaRPr lang="en-IN" dirty="0">
              <a:solidFill>
                <a:srgbClr val="C00000"/>
              </a:solidFill>
            </a:endParaRPr>
          </a:p>
        </p:txBody>
      </p:sp>
      <p:sp>
        <p:nvSpPr>
          <p:cNvPr id="4" name="Rectangle 3"/>
          <p:cNvSpPr/>
          <p:nvPr/>
        </p:nvSpPr>
        <p:spPr>
          <a:xfrm>
            <a:off x="627016" y="1243038"/>
            <a:ext cx="7289075" cy="646331"/>
          </a:xfrm>
          <a:prstGeom prst="rect">
            <a:avLst/>
          </a:prstGeom>
        </p:spPr>
        <p:txBody>
          <a:bodyPr wrap="square">
            <a:spAutoFit/>
          </a:bodyPr>
          <a:lstStyle/>
          <a:p>
            <a:r>
              <a:rPr lang="en-IN" dirty="0"/>
              <a:t>There might be some changes that aren’t related to the state itself— the outside world could be affecting the system</a:t>
            </a:r>
            <a:r>
              <a:rPr lang="en-IN" dirty="0" smtClean="0"/>
              <a:t>.  </a:t>
            </a:r>
            <a:r>
              <a:rPr lang="en-IN" dirty="0" err="1" smtClean="0"/>
              <a:t>e.g</a:t>
            </a:r>
            <a:r>
              <a:rPr lang="en-IN" dirty="0" smtClean="0"/>
              <a:t> acceleration etc..</a:t>
            </a:r>
            <a:endParaRPr lang="en-IN" dirty="0"/>
          </a:p>
        </p:txBody>
      </p:sp>
      <p:sp>
        <p:nvSpPr>
          <p:cNvPr id="5" name="Rectangle 4"/>
          <p:cNvSpPr/>
          <p:nvPr/>
        </p:nvSpPr>
        <p:spPr>
          <a:xfrm>
            <a:off x="457200" y="3141285"/>
            <a:ext cx="7994469" cy="646331"/>
          </a:xfrm>
          <a:prstGeom prst="rect">
            <a:avLst/>
          </a:prstGeom>
        </p:spPr>
        <p:txBody>
          <a:bodyPr wrap="square">
            <a:spAutoFit/>
          </a:bodyPr>
          <a:lstStyle/>
          <a:p>
            <a:r>
              <a:rPr lang="en-IN" dirty="0"/>
              <a:t>If we know this additional information about what’s going on in the world, we could stuff it into a vector called </a:t>
            </a:r>
            <a:r>
              <a:rPr lang="en-IN" dirty="0" smtClean="0"/>
              <a:t> </a:t>
            </a:r>
            <a:r>
              <a:rPr lang="en-IN" dirty="0" err="1" smtClean="0">
                <a:solidFill>
                  <a:srgbClr val="FF0000"/>
                </a:solidFill>
              </a:rPr>
              <a:t>u</a:t>
            </a:r>
            <a:r>
              <a:rPr lang="en-IN" baseline="-25000" dirty="0" err="1" smtClean="0">
                <a:solidFill>
                  <a:srgbClr val="FF0000"/>
                </a:solidFill>
              </a:rPr>
              <a:t>k</a:t>
            </a:r>
            <a:r>
              <a:rPr lang="en-IN" dirty="0"/>
              <a:t> </a:t>
            </a:r>
            <a:r>
              <a:rPr lang="en-IN" dirty="0" smtClean="0"/>
              <a:t>  and add it to prediction as a correction</a:t>
            </a:r>
            <a:endParaRPr lang="en-IN" dirty="0"/>
          </a:p>
        </p:txBody>
      </p:sp>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2304" y="1907176"/>
            <a:ext cx="4624251" cy="12279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5270" y="3745362"/>
            <a:ext cx="2834640" cy="996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7" name="Group 6"/>
          <p:cNvGrpSpPr/>
          <p:nvPr/>
        </p:nvGrpSpPr>
        <p:grpSpPr>
          <a:xfrm>
            <a:off x="2936667" y="4689558"/>
            <a:ext cx="2693423" cy="587828"/>
            <a:chOff x="2936667" y="5290456"/>
            <a:chExt cx="2693423" cy="587828"/>
          </a:xfrm>
        </p:grpSpPr>
        <p:pic>
          <p:nvPicPr>
            <p:cNvPr id="15364"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96341" y="5290456"/>
              <a:ext cx="2233749" cy="5878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6"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36667" y="5329645"/>
              <a:ext cx="496656" cy="4611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8" name="Rectangle 7"/>
          <p:cNvSpPr/>
          <p:nvPr/>
        </p:nvSpPr>
        <p:spPr>
          <a:xfrm>
            <a:off x="287383" y="5281367"/>
            <a:ext cx="8569234" cy="923330"/>
          </a:xfrm>
          <a:prstGeom prst="rect">
            <a:avLst/>
          </a:prstGeom>
        </p:spPr>
        <p:txBody>
          <a:bodyPr wrap="square">
            <a:spAutoFit/>
          </a:bodyPr>
          <a:lstStyle/>
          <a:p>
            <a:pPr algn="ctr"/>
            <a:r>
              <a:rPr lang="en-IN" dirty="0" err="1"/>
              <a:t>B</a:t>
            </a:r>
            <a:r>
              <a:rPr lang="en-IN" baseline="-25000" dirty="0" err="1"/>
              <a:t>k</a:t>
            </a:r>
            <a:r>
              <a:rPr lang="en-IN" dirty="0"/>
              <a:t> </a:t>
            </a:r>
            <a:r>
              <a:rPr lang="en-IN" dirty="0" smtClean="0"/>
              <a:t>  is </a:t>
            </a:r>
            <a:r>
              <a:rPr lang="en-IN" dirty="0"/>
              <a:t>called the </a:t>
            </a:r>
            <a:r>
              <a:rPr lang="en-IN" b="1" dirty="0">
                <a:solidFill>
                  <a:srgbClr val="0070C0"/>
                </a:solidFill>
              </a:rPr>
              <a:t>control matrix </a:t>
            </a:r>
            <a:r>
              <a:rPr lang="en-IN" dirty="0"/>
              <a:t>and </a:t>
            </a:r>
            <a:r>
              <a:rPr lang="en-IN" dirty="0" smtClean="0"/>
              <a:t>    </a:t>
            </a:r>
            <a:r>
              <a:rPr lang="en-IN" dirty="0" err="1" smtClean="0">
                <a:solidFill>
                  <a:schemeClr val="accent2"/>
                </a:solidFill>
              </a:rPr>
              <a:t>u</a:t>
            </a:r>
            <a:r>
              <a:rPr lang="en-IN" baseline="-25000" dirty="0" err="1" smtClean="0">
                <a:solidFill>
                  <a:schemeClr val="accent2"/>
                </a:solidFill>
              </a:rPr>
              <a:t>k</a:t>
            </a:r>
            <a:r>
              <a:rPr lang="en-IN" dirty="0"/>
              <a:t>→ the </a:t>
            </a:r>
            <a:r>
              <a:rPr lang="en-IN" b="1" dirty="0">
                <a:solidFill>
                  <a:srgbClr val="0070C0"/>
                </a:solidFill>
              </a:rPr>
              <a:t>control vector</a:t>
            </a:r>
            <a:r>
              <a:rPr lang="en-IN" dirty="0"/>
              <a:t>. </a:t>
            </a:r>
            <a:endParaRPr lang="en-IN" dirty="0" smtClean="0"/>
          </a:p>
          <a:p>
            <a:pPr algn="ctr"/>
            <a:endParaRPr lang="en-IN" dirty="0" smtClean="0"/>
          </a:p>
          <a:p>
            <a:r>
              <a:rPr lang="en-IN" dirty="0" smtClean="0"/>
              <a:t>(</a:t>
            </a:r>
            <a:r>
              <a:rPr lang="en-IN" dirty="0"/>
              <a:t>For very simple systems with no external influence, </a:t>
            </a:r>
            <a:r>
              <a:rPr lang="en-IN" dirty="0" smtClean="0"/>
              <a:t>we </a:t>
            </a:r>
            <a:r>
              <a:rPr lang="en-IN" dirty="0"/>
              <a:t>could omit these).</a:t>
            </a:r>
          </a:p>
        </p:txBody>
      </p:sp>
    </p:spTree>
    <p:extLst>
      <p:ext uri="{BB962C8B-B14F-4D97-AF65-F5344CB8AC3E}">
        <p14:creationId xmlns:p14="http://schemas.microsoft.com/office/powerpoint/2010/main" val="28608049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0152" y="9525"/>
            <a:ext cx="4121059" cy="792162"/>
          </a:xfrm>
        </p:spPr>
        <p:txBody>
          <a:bodyPr/>
          <a:lstStyle/>
          <a:p>
            <a:r>
              <a:rPr lang="en-IN" dirty="0">
                <a:solidFill>
                  <a:srgbClr val="C00000"/>
                </a:solidFill>
              </a:rPr>
              <a:t>External </a:t>
            </a:r>
            <a:r>
              <a:rPr lang="en-IN" dirty="0">
                <a:solidFill>
                  <a:srgbClr val="C00000"/>
                </a:solidFill>
              </a:rPr>
              <a:t>uncertainty</a:t>
            </a:r>
            <a:endParaRPr lang="en-IN" dirty="0">
              <a:solidFill>
                <a:srgbClr val="C00000"/>
              </a:solidFill>
            </a:endParaRPr>
          </a:p>
        </p:txBody>
      </p:sp>
      <p:sp>
        <p:nvSpPr>
          <p:cNvPr id="4" name="Rectangle 3"/>
          <p:cNvSpPr/>
          <p:nvPr/>
        </p:nvSpPr>
        <p:spPr>
          <a:xfrm>
            <a:off x="1894114" y="1215967"/>
            <a:ext cx="5120640" cy="369332"/>
          </a:xfrm>
          <a:prstGeom prst="rect">
            <a:avLst/>
          </a:prstGeom>
        </p:spPr>
        <p:txBody>
          <a:bodyPr wrap="square">
            <a:spAutoFit/>
          </a:bodyPr>
          <a:lstStyle/>
          <a:p>
            <a:r>
              <a:rPr lang="en-IN" dirty="0"/>
              <a:t> </a:t>
            </a:r>
            <a:r>
              <a:rPr lang="en-IN" dirty="0" smtClean="0"/>
              <a:t>What </a:t>
            </a:r>
            <a:r>
              <a:rPr lang="en-IN" dirty="0"/>
              <a:t>about forces that we don’t know </a:t>
            </a:r>
            <a:r>
              <a:rPr lang="en-IN" dirty="0" smtClean="0"/>
              <a:t>about ?</a:t>
            </a:r>
            <a:endParaRPr lang="en-IN" dirty="0"/>
          </a:p>
        </p:txBody>
      </p:sp>
      <p:pic>
        <p:nvPicPr>
          <p:cNvPr id="1638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6922" y="2470085"/>
            <a:ext cx="4028176" cy="2640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243" y="1908378"/>
            <a:ext cx="3375116" cy="2135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568777" y="4125949"/>
            <a:ext cx="3774623" cy="369332"/>
          </a:xfrm>
          <a:prstGeom prst="rect">
            <a:avLst/>
          </a:prstGeom>
          <a:noFill/>
        </p:spPr>
        <p:txBody>
          <a:bodyPr wrap="square" rtlCol="0">
            <a:spAutoFit/>
          </a:bodyPr>
          <a:lstStyle/>
          <a:p>
            <a:r>
              <a:rPr lang="en-IN" dirty="0" err="1"/>
              <a:t>quadcopter</a:t>
            </a:r>
            <a:r>
              <a:rPr lang="en-IN" dirty="0"/>
              <a:t>, </a:t>
            </a:r>
            <a:r>
              <a:rPr lang="en-IN" dirty="0" smtClean="0"/>
              <a:t>buffeted </a:t>
            </a:r>
            <a:r>
              <a:rPr lang="en-IN" dirty="0"/>
              <a:t>around by wind</a:t>
            </a:r>
          </a:p>
        </p:txBody>
      </p:sp>
      <p:sp>
        <p:nvSpPr>
          <p:cNvPr id="7" name="Rectangle 6"/>
          <p:cNvSpPr/>
          <p:nvPr/>
        </p:nvSpPr>
        <p:spPr>
          <a:xfrm>
            <a:off x="4425859" y="5237443"/>
            <a:ext cx="4493623" cy="369332"/>
          </a:xfrm>
          <a:prstGeom prst="rect">
            <a:avLst/>
          </a:prstGeom>
        </p:spPr>
        <p:txBody>
          <a:bodyPr wrap="square">
            <a:spAutoFit/>
          </a:bodyPr>
          <a:lstStyle/>
          <a:p>
            <a:r>
              <a:rPr lang="en-IN" dirty="0"/>
              <a:t>bumps on the ground could slow </a:t>
            </a:r>
            <a:r>
              <a:rPr lang="en-IN" dirty="0" smtClean="0"/>
              <a:t>robot  </a:t>
            </a:r>
            <a:r>
              <a:rPr lang="en-IN" dirty="0"/>
              <a:t>down</a:t>
            </a:r>
          </a:p>
        </p:txBody>
      </p:sp>
      <p:sp>
        <p:nvSpPr>
          <p:cNvPr id="8" name="Rectangle 7"/>
          <p:cNvSpPr/>
          <p:nvPr/>
        </p:nvSpPr>
        <p:spPr>
          <a:xfrm>
            <a:off x="648243" y="5852607"/>
            <a:ext cx="8125098" cy="369332"/>
          </a:xfrm>
          <a:prstGeom prst="rect">
            <a:avLst/>
          </a:prstGeom>
        </p:spPr>
        <p:txBody>
          <a:bodyPr wrap="square">
            <a:spAutoFit/>
          </a:bodyPr>
          <a:lstStyle/>
          <a:p>
            <a:r>
              <a:rPr lang="en-IN" dirty="0"/>
              <a:t> </a:t>
            </a:r>
            <a:r>
              <a:rPr lang="en-IN" dirty="0" smtClean="0"/>
              <a:t>Our </a:t>
            </a:r>
            <a:r>
              <a:rPr lang="en-IN" dirty="0"/>
              <a:t>prediction could be </a:t>
            </a:r>
            <a:r>
              <a:rPr lang="en-IN" dirty="0" smtClean="0"/>
              <a:t>off,  if we do not  </a:t>
            </a:r>
            <a:r>
              <a:rPr lang="en-IN" dirty="0"/>
              <a:t>account for </a:t>
            </a:r>
            <a:r>
              <a:rPr lang="en-IN" dirty="0" smtClean="0"/>
              <a:t>these  </a:t>
            </a:r>
            <a:r>
              <a:rPr lang="en-IN" dirty="0"/>
              <a:t>extra forces.</a:t>
            </a:r>
          </a:p>
        </p:txBody>
      </p:sp>
    </p:spTree>
    <p:extLst>
      <p:ext uri="{BB962C8B-B14F-4D97-AF65-F5344CB8AC3E}">
        <p14:creationId xmlns:p14="http://schemas.microsoft.com/office/powerpoint/2010/main" val="37409321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0080" y="76200"/>
            <a:ext cx="8229600" cy="792162"/>
          </a:xfrm>
        </p:spPr>
        <p:txBody>
          <a:bodyPr/>
          <a:lstStyle/>
          <a:p>
            <a:r>
              <a:rPr lang="en-IN" dirty="0">
                <a:solidFill>
                  <a:srgbClr val="C00000"/>
                </a:solidFill>
              </a:rPr>
              <a:t>External </a:t>
            </a:r>
            <a:r>
              <a:rPr lang="en-IN" dirty="0">
                <a:solidFill>
                  <a:srgbClr val="C00000"/>
                </a:solidFill>
              </a:rPr>
              <a:t>uncertainty -Example</a:t>
            </a:r>
            <a:endParaRPr lang="en-IN" dirty="0">
              <a:solidFill>
                <a:srgbClr val="C00000"/>
              </a:solidFill>
            </a:endParaRPr>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0" y="1755703"/>
            <a:ext cx="3357154" cy="3088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1" name="Picture 3"/>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162595" y="3237994"/>
            <a:ext cx="3487782" cy="3212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685800" y="1265463"/>
            <a:ext cx="4441372" cy="923330"/>
          </a:xfrm>
          <a:prstGeom prst="rect">
            <a:avLst/>
          </a:prstGeom>
        </p:spPr>
        <p:txBody>
          <a:bodyPr wrap="square">
            <a:spAutoFit/>
          </a:bodyPr>
          <a:lstStyle/>
          <a:p>
            <a:pPr algn="just"/>
            <a:r>
              <a:rPr lang="en-IN" dirty="0"/>
              <a:t>We can model the uncertainty associated with the “world” </a:t>
            </a:r>
            <a:r>
              <a:rPr lang="en-IN" dirty="0" smtClean="0"/>
              <a:t>,by </a:t>
            </a:r>
            <a:r>
              <a:rPr lang="en-IN" dirty="0"/>
              <a:t>adding some new uncertainty after every prediction step:</a:t>
            </a:r>
          </a:p>
        </p:txBody>
      </p:sp>
    </p:spTree>
    <p:extLst>
      <p:ext uri="{BB962C8B-B14F-4D97-AF65-F5344CB8AC3E}">
        <p14:creationId xmlns:p14="http://schemas.microsoft.com/office/powerpoint/2010/main" val="37831629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205" y="76200"/>
            <a:ext cx="8229600" cy="792162"/>
          </a:xfrm>
        </p:spPr>
        <p:txBody>
          <a:bodyPr/>
          <a:lstStyle/>
          <a:p>
            <a:r>
              <a:rPr lang="en-IN" dirty="0">
                <a:solidFill>
                  <a:srgbClr val="C00000"/>
                </a:solidFill>
              </a:rPr>
              <a:t>External </a:t>
            </a:r>
            <a:r>
              <a:rPr lang="en-IN" dirty="0">
                <a:solidFill>
                  <a:srgbClr val="C00000"/>
                </a:solidFill>
              </a:rPr>
              <a:t>uncertainty- </a:t>
            </a:r>
            <a:r>
              <a:rPr lang="en-IN" b="1" dirty="0">
                <a:solidFill>
                  <a:srgbClr val="0070C0"/>
                </a:solidFill>
              </a:rPr>
              <a:t>covariance </a:t>
            </a:r>
            <a:r>
              <a:rPr lang="en-IN" b="1" dirty="0" err="1">
                <a:solidFill>
                  <a:srgbClr val="0070C0"/>
                </a:solidFill>
              </a:rPr>
              <a:t>Qk</a:t>
            </a:r>
            <a:r>
              <a:rPr lang="en-IN" b="1" dirty="0">
                <a:solidFill>
                  <a:srgbClr val="0070C0"/>
                </a:solidFill>
              </a:rPr>
              <a:t>.</a:t>
            </a:r>
            <a:endParaRPr lang="en-IN" dirty="0"/>
          </a:p>
        </p:txBody>
      </p:sp>
      <p:sp>
        <p:nvSpPr>
          <p:cNvPr id="3" name="Rectangle 2"/>
          <p:cNvSpPr/>
          <p:nvPr/>
        </p:nvSpPr>
        <p:spPr>
          <a:xfrm>
            <a:off x="666205" y="1242870"/>
            <a:ext cx="8033658" cy="2031325"/>
          </a:xfrm>
          <a:prstGeom prst="rect">
            <a:avLst/>
          </a:prstGeom>
        </p:spPr>
        <p:txBody>
          <a:bodyPr wrap="square">
            <a:spAutoFit/>
          </a:bodyPr>
          <a:lstStyle/>
          <a:p>
            <a:r>
              <a:rPr lang="en-IN" dirty="0"/>
              <a:t>Every state in our original estimate could have moved to a range of states. </a:t>
            </a:r>
            <a:endParaRPr lang="en-IN" dirty="0" smtClean="0"/>
          </a:p>
          <a:p>
            <a:endParaRPr lang="en-IN" dirty="0"/>
          </a:p>
          <a:p>
            <a:r>
              <a:rPr lang="en-IN" dirty="0" smtClean="0"/>
              <a:t>Because </a:t>
            </a:r>
            <a:r>
              <a:rPr lang="en-IN" dirty="0"/>
              <a:t>we like Gaussian blobs so much, we’ll say that each point in x^k−1 is moved to somewhere inside a Gaussian blob with covariance </a:t>
            </a:r>
            <a:r>
              <a:rPr lang="en-IN" dirty="0" err="1"/>
              <a:t>Qk</a:t>
            </a:r>
            <a:r>
              <a:rPr lang="en-IN" dirty="0"/>
              <a:t>. </a:t>
            </a:r>
            <a:endParaRPr lang="en-IN" dirty="0" smtClean="0"/>
          </a:p>
          <a:p>
            <a:endParaRPr lang="en-IN" dirty="0"/>
          </a:p>
          <a:p>
            <a:r>
              <a:rPr lang="en-IN" dirty="0" smtClean="0"/>
              <a:t>Another </a:t>
            </a:r>
            <a:r>
              <a:rPr lang="en-IN" dirty="0"/>
              <a:t>way to say this is that we are treating the untracked influences as noise with </a:t>
            </a:r>
            <a:r>
              <a:rPr lang="en-IN" b="1" dirty="0">
                <a:solidFill>
                  <a:srgbClr val="0070C0"/>
                </a:solidFill>
              </a:rPr>
              <a:t>covariance </a:t>
            </a:r>
            <a:r>
              <a:rPr lang="en-IN" b="1" dirty="0" err="1">
                <a:solidFill>
                  <a:srgbClr val="0070C0"/>
                </a:solidFill>
              </a:rPr>
              <a:t>Qk</a:t>
            </a:r>
            <a:r>
              <a:rPr lang="en-IN" b="1" dirty="0">
                <a:solidFill>
                  <a:srgbClr val="0070C0"/>
                </a:solidFill>
              </a:rPr>
              <a:t>.</a:t>
            </a: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934" y="3566476"/>
            <a:ext cx="3179173" cy="2748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284617" y="3566476"/>
            <a:ext cx="4519749" cy="646331"/>
          </a:xfrm>
          <a:prstGeom prst="rect">
            <a:avLst/>
          </a:prstGeom>
        </p:spPr>
        <p:txBody>
          <a:bodyPr wrap="square">
            <a:spAutoFit/>
          </a:bodyPr>
          <a:lstStyle/>
          <a:p>
            <a:r>
              <a:rPr lang="en-IN" dirty="0"/>
              <a:t>This produces a new Gaussian blob, with a different covariance (but the same mean):</a:t>
            </a:r>
          </a:p>
        </p:txBody>
      </p:sp>
      <p:pic>
        <p:nvPicPr>
          <p:cNvPr id="1843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8675" y="4429669"/>
            <a:ext cx="4715691" cy="13977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286996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State update  formulation</a:t>
            </a:r>
            <a:endParaRPr lang="en-IN" dirty="0">
              <a:solidFill>
                <a:srgbClr val="C00000"/>
              </a:solidFill>
            </a:endParaRPr>
          </a:p>
        </p:txBody>
      </p:sp>
      <p:pic>
        <p:nvPicPr>
          <p:cNvPr id="19458" name="Picture 2"/>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912530" y="1302636"/>
            <a:ext cx="4718050" cy="1395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692332" y="3006358"/>
            <a:ext cx="7354388" cy="1754326"/>
          </a:xfrm>
          <a:prstGeom prst="rect">
            <a:avLst/>
          </a:prstGeom>
        </p:spPr>
        <p:txBody>
          <a:bodyPr wrap="square">
            <a:spAutoFit/>
          </a:bodyPr>
          <a:lstStyle/>
          <a:p>
            <a:pPr fontAlgn="base"/>
            <a:r>
              <a:rPr lang="en-IN" dirty="0" smtClean="0">
                <a:solidFill>
                  <a:srgbClr val="444444"/>
                </a:solidFill>
                <a:latin typeface="Open Sans"/>
              </a:rPr>
              <a:t>So the</a:t>
            </a:r>
            <a:r>
              <a:rPr lang="en-IN" dirty="0">
                <a:solidFill>
                  <a:srgbClr val="444444"/>
                </a:solidFill>
                <a:latin typeface="Open Sans"/>
              </a:rPr>
              <a:t> </a:t>
            </a:r>
            <a:r>
              <a:rPr lang="en-IN" b="1" dirty="0">
                <a:solidFill>
                  <a:srgbClr val="FF00FF"/>
                </a:solidFill>
                <a:latin typeface="Open Sans"/>
              </a:rPr>
              <a:t>new best estimate</a:t>
            </a:r>
            <a:r>
              <a:rPr lang="en-IN" dirty="0">
                <a:solidFill>
                  <a:srgbClr val="444444"/>
                </a:solidFill>
                <a:latin typeface="Open Sans"/>
              </a:rPr>
              <a:t> is a </a:t>
            </a:r>
            <a:r>
              <a:rPr lang="en-IN" b="1" dirty="0">
                <a:solidFill>
                  <a:srgbClr val="444444"/>
                </a:solidFill>
                <a:latin typeface="Open Sans"/>
              </a:rPr>
              <a:t>prediction</a:t>
            </a:r>
            <a:r>
              <a:rPr lang="en-IN" dirty="0">
                <a:solidFill>
                  <a:srgbClr val="444444"/>
                </a:solidFill>
                <a:latin typeface="Open Sans"/>
              </a:rPr>
              <a:t> made from</a:t>
            </a:r>
            <a:r>
              <a:rPr lang="en-IN" b="1" dirty="0">
                <a:solidFill>
                  <a:srgbClr val="3366FF"/>
                </a:solidFill>
                <a:latin typeface="Open Sans"/>
              </a:rPr>
              <a:t> previous best estimate</a:t>
            </a:r>
            <a:r>
              <a:rPr lang="en-IN" dirty="0">
                <a:solidFill>
                  <a:srgbClr val="444444"/>
                </a:solidFill>
                <a:latin typeface="Open Sans"/>
              </a:rPr>
              <a:t>, plus a </a:t>
            </a:r>
            <a:r>
              <a:rPr lang="en-IN" b="1" dirty="0">
                <a:solidFill>
                  <a:srgbClr val="444444"/>
                </a:solidFill>
                <a:latin typeface="Open Sans"/>
              </a:rPr>
              <a:t>correction</a:t>
            </a:r>
            <a:r>
              <a:rPr lang="en-IN" dirty="0">
                <a:solidFill>
                  <a:srgbClr val="444444"/>
                </a:solidFill>
                <a:latin typeface="Open Sans"/>
              </a:rPr>
              <a:t> for </a:t>
            </a:r>
            <a:r>
              <a:rPr lang="en-IN" b="1" dirty="0">
                <a:solidFill>
                  <a:srgbClr val="FF9900"/>
                </a:solidFill>
                <a:latin typeface="Open Sans"/>
              </a:rPr>
              <a:t>known external influences</a:t>
            </a:r>
            <a:r>
              <a:rPr lang="en-IN" dirty="0" smtClean="0">
                <a:solidFill>
                  <a:srgbClr val="444444"/>
                </a:solidFill>
                <a:latin typeface="Open Sans"/>
              </a:rPr>
              <a:t>.</a:t>
            </a:r>
          </a:p>
          <a:p>
            <a:pPr fontAlgn="base"/>
            <a:endParaRPr lang="en-US" dirty="0">
              <a:solidFill>
                <a:srgbClr val="444444"/>
              </a:solidFill>
              <a:latin typeface="Open Sans"/>
            </a:endParaRPr>
          </a:p>
          <a:p>
            <a:pPr fontAlgn="base"/>
            <a:endParaRPr lang="en-IN" dirty="0">
              <a:solidFill>
                <a:srgbClr val="444444"/>
              </a:solidFill>
              <a:latin typeface="Open Sans"/>
            </a:endParaRPr>
          </a:p>
          <a:p>
            <a:pPr fontAlgn="base"/>
            <a:r>
              <a:rPr lang="en-IN" dirty="0">
                <a:solidFill>
                  <a:srgbClr val="444444"/>
                </a:solidFill>
                <a:latin typeface="Open Sans"/>
              </a:rPr>
              <a:t>And the </a:t>
            </a:r>
            <a:r>
              <a:rPr lang="en-IN" b="1" dirty="0">
                <a:solidFill>
                  <a:srgbClr val="FF00FF"/>
                </a:solidFill>
                <a:latin typeface="Open Sans"/>
              </a:rPr>
              <a:t>new uncertainty</a:t>
            </a:r>
            <a:r>
              <a:rPr lang="en-IN" dirty="0">
                <a:solidFill>
                  <a:srgbClr val="444444"/>
                </a:solidFill>
                <a:latin typeface="Open Sans"/>
              </a:rPr>
              <a:t> is </a:t>
            </a:r>
            <a:r>
              <a:rPr lang="en-IN" b="1" dirty="0">
                <a:solidFill>
                  <a:srgbClr val="444444"/>
                </a:solidFill>
                <a:latin typeface="Open Sans"/>
              </a:rPr>
              <a:t>predicted</a:t>
            </a:r>
            <a:r>
              <a:rPr lang="en-IN" dirty="0">
                <a:solidFill>
                  <a:srgbClr val="444444"/>
                </a:solidFill>
                <a:latin typeface="Open Sans"/>
              </a:rPr>
              <a:t> from the </a:t>
            </a:r>
            <a:r>
              <a:rPr lang="en-IN" b="1" dirty="0">
                <a:solidFill>
                  <a:srgbClr val="3366FF"/>
                </a:solidFill>
                <a:latin typeface="Open Sans"/>
              </a:rPr>
              <a:t>old uncertainty</a:t>
            </a:r>
            <a:r>
              <a:rPr lang="en-IN" dirty="0">
                <a:solidFill>
                  <a:srgbClr val="444444"/>
                </a:solidFill>
                <a:latin typeface="Open Sans"/>
              </a:rPr>
              <a:t>, with some </a:t>
            </a:r>
            <a:r>
              <a:rPr lang="en-IN" b="1" dirty="0">
                <a:solidFill>
                  <a:srgbClr val="64CC98"/>
                </a:solidFill>
                <a:latin typeface="Open Sans"/>
              </a:rPr>
              <a:t>additional uncertainty from the environment</a:t>
            </a:r>
            <a:r>
              <a:rPr lang="en-IN" dirty="0">
                <a:solidFill>
                  <a:srgbClr val="444444"/>
                </a:solidFill>
                <a:latin typeface="Open Sans"/>
              </a:rPr>
              <a:t>.</a:t>
            </a:r>
            <a:endParaRPr lang="en-IN" b="0" i="0" dirty="0">
              <a:solidFill>
                <a:srgbClr val="444444"/>
              </a:solidFill>
              <a:effectLst/>
              <a:latin typeface="Open Sans"/>
            </a:endParaRPr>
          </a:p>
        </p:txBody>
      </p:sp>
      <p:sp>
        <p:nvSpPr>
          <p:cNvPr id="7" name="Rectangle 6"/>
          <p:cNvSpPr/>
          <p:nvPr/>
        </p:nvSpPr>
        <p:spPr>
          <a:xfrm>
            <a:off x="1031968" y="5475129"/>
            <a:ext cx="6688184" cy="369332"/>
          </a:xfrm>
          <a:prstGeom prst="rect">
            <a:avLst/>
          </a:prstGeom>
        </p:spPr>
        <p:txBody>
          <a:bodyPr wrap="square">
            <a:spAutoFit/>
          </a:bodyPr>
          <a:lstStyle/>
          <a:p>
            <a:r>
              <a:rPr lang="en-IN" b="1" dirty="0">
                <a:solidFill>
                  <a:srgbClr val="FF0000"/>
                </a:solidFill>
                <a:latin typeface="Open Sans"/>
              </a:rPr>
              <a:t>What happens when we get some data from our sensors?</a:t>
            </a:r>
            <a:endParaRPr lang="en-IN" b="1" dirty="0">
              <a:solidFill>
                <a:srgbClr val="FF0000"/>
              </a:solidFill>
            </a:endParaRPr>
          </a:p>
        </p:txBody>
      </p:sp>
    </p:spTree>
    <p:extLst>
      <p:ext uri="{BB962C8B-B14F-4D97-AF65-F5344CB8AC3E}">
        <p14:creationId xmlns:p14="http://schemas.microsoft.com/office/powerpoint/2010/main" val="2566541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8575"/>
            <a:ext cx="8577943" cy="792162"/>
          </a:xfrm>
        </p:spPr>
        <p:txBody>
          <a:bodyPr/>
          <a:lstStyle/>
          <a:p>
            <a:r>
              <a:rPr lang="en-IN" dirty="0">
                <a:solidFill>
                  <a:srgbClr val="C00000"/>
                </a:solidFill>
              </a:rPr>
              <a:t>Refining the estimate with measurements</a:t>
            </a:r>
          </a:p>
        </p:txBody>
      </p:sp>
      <p:pic>
        <p:nvPicPr>
          <p:cNvPr id="20482" name="Picture 2"/>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572000" y="1143001"/>
            <a:ext cx="4389120" cy="2438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483" name="Picture 3"/>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911795" y="4037588"/>
            <a:ext cx="4816665" cy="2403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685800" y="990600"/>
            <a:ext cx="3786465" cy="3046988"/>
          </a:xfrm>
          <a:prstGeom prst="rect">
            <a:avLst/>
          </a:prstGeom>
        </p:spPr>
        <p:txBody>
          <a:bodyPr wrap="square">
            <a:spAutoFit/>
          </a:bodyPr>
          <a:lstStyle/>
          <a:p>
            <a:pPr algn="just"/>
            <a:r>
              <a:rPr lang="en-IN" sz="1600" dirty="0"/>
              <a:t>We might have several sensors which give us information about the state of our system. </a:t>
            </a:r>
            <a:endParaRPr lang="en-IN" sz="1600" dirty="0" smtClean="0"/>
          </a:p>
          <a:p>
            <a:pPr algn="just"/>
            <a:endParaRPr lang="en-IN" sz="1600" dirty="0"/>
          </a:p>
          <a:p>
            <a:pPr algn="just"/>
            <a:r>
              <a:rPr lang="en-IN" sz="1600" dirty="0" smtClean="0"/>
              <a:t>For </a:t>
            </a:r>
            <a:r>
              <a:rPr lang="en-IN" sz="1600" dirty="0"/>
              <a:t>the time being it doesn’t matter what they measure; perhaps one reads position and the other reads velocity. </a:t>
            </a:r>
            <a:endParaRPr lang="en-IN" sz="1600" dirty="0" smtClean="0"/>
          </a:p>
          <a:p>
            <a:pPr algn="just"/>
            <a:endParaRPr lang="en-IN" sz="1600" dirty="0"/>
          </a:p>
          <a:p>
            <a:pPr algn="just"/>
            <a:r>
              <a:rPr lang="en-IN" sz="1600" dirty="0" smtClean="0"/>
              <a:t>Each </a:t>
            </a:r>
            <a:r>
              <a:rPr lang="en-IN" sz="1600" dirty="0"/>
              <a:t>sensor tells us something indirect about the state— in other words, the </a:t>
            </a:r>
            <a:r>
              <a:rPr lang="en-IN" sz="1600" dirty="0">
                <a:solidFill>
                  <a:srgbClr val="FF0000"/>
                </a:solidFill>
              </a:rPr>
              <a:t>sensors operate on a state</a:t>
            </a:r>
            <a:r>
              <a:rPr lang="en-IN" sz="1600" dirty="0"/>
              <a:t> and produce a set of readings.</a:t>
            </a:r>
          </a:p>
        </p:txBody>
      </p:sp>
    </p:spTree>
    <p:extLst>
      <p:ext uri="{BB962C8B-B14F-4D97-AF65-F5344CB8AC3E}">
        <p14:creationId xmlns:p14="http://schemas.microsoft.com/office/powerpoint/2010/main" val="4047888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
            <a:ext cx="8604069" cy="792162"/>
          </a:xfrm>
        </p:spPr>
        <p:txBody>
          <a:bodyPr/>
          <a:lstStyle/>
          <a:p>
            <a:r>
              <a:rPr lang="en-IN" dirty="0">
                <a:solidFill>
                  <a:srgbClr val="C00000"/>
                </a:solidFill>
              </a:rPr>
              <a:t>Refining the estimate with measurements</a:t>
            </a:r>
          </a:p>
        </p:txBody>
      </p:sp>
      <p:pic>
        <p:nvPicPr>
          <p:cNvPr id="21506" name="Picture 2"/>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799124" y="1214303"/>
            <a:ext cx="5398510" cy="2486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2595002" y="3897477"/>
            <a:ext cx="4117474" cy="369332"/>
          </a:xfrm>
          <a:prstGeom prst="rect">
            <a:avLst/>
          </a:prstGeom>
        </p:spPr>
        <p:txBody>
          <a:bodyPr wrap="none">
            <a:spAutoFit/>
          </a:bodyPr>
          <a:lstStyle/>
          <a:p>
            <a:r>
              <a:rPr lang="en-IN" dirty="0">
                <a:solidFill>
                  <a:srgbClr val="444444"/>
                </a:solidFill>
                <a:latin typeface="Open Sans"/>
              </a:rPr>
              <a:t>We’ll model the sensors with a </a:t>
            </a:r>
            <a:r>
              <a:rPr lang="en-IN" dirty="0" smtClean="0">
                <a:solidFill>
                  <a:srgbClr val="444444"/>
                </a:solidFill>
                <a:latin typeface="Open Sans"/>
              </a:rPr>
              <a:t>matrix  </a:t>
            </a:r>
            <a:endParaRPr lang="en-IN" dirty="0"/>
          </a:p>
        </p:txBody>
      </p:sp>
      <p:pic>
        <p:nvPicPr>
          <p:cNvPr id="215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6287" y="3897477"/>
            <a:ext cx="437663" cy="3241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1425314" y="4545956"/>
            <a:ext cx="6151144" cy="369332"/>
          </a:xfrm>
          <a:prstGeom prst="rect">
            <a:avLst/>
          </a:prstGeom>
        </p:spPr>
        <p:txBody>
          <a:bodyPr wrap="square">
            <a:spAutoFit/>
          </a:bodyPr>
          <a:lstStyle/>
          <a:p>
            <a:r>
              <a:rPr lang="en-IN" dirty="0" smtClean="0">
                <a:solidFill>
                  <a:srgbClr val="444444"/>
                </a:solidFill>
                <a:latin typeface="Open Sans"/>
              </a:rPr>
              <a:t>In </a:t>
            </a:r>
            <a:r>
              <a:rPr lang="en-IN" dirty="0">
                <a:solidFill>
                  <a:srgbClr val="444444"/>
                </a:solidFill>
                <a:latin typeface="Open Sans"/>
              </a:rPr>
              <a:t>the usual </a:t>
            </a:r>
            <a:r>
              <a:rPr lang="en-IN" dirty="0" smtClean="0">
                <a:solidFill>
                  <a:srgbClr val="444444"/>
                </a:solidFill>
                <a:latin typeface="Open Sans"/>
              </a:rPr>
              <a:t>way </a:t>
            </a:r>
            <a:r>
              <a:rPr lang="en-IN" dirty="0">
                <a:solidFill>
                  <a:srgbClr val="444444"/>
                </a:solidFill>
                <a:latin typeface="Open Sans"/>
              </a:rPr>
              <a:t>distribution of sensor readings </a:t>
            </a:r>
            <a:r>
              <a:rPr lang="en-IN" dirty="0" smtClean="0">
                <a:solidFill>
                  <a:srgbClr val="444444"/>
                </a:solidFill>
                <a:latin typeface="Open Sans"/>
              </a:rPr>
              <a:t> would  be </a:t>
            </a:r>
            <a:endParaRPr lang="en-IN" dirty="0"/>
          </a:p>
        </p:txBody>
      </p:sp>
      <p:pic>
        <p:nvPicPr>
          <p:cNvPr id="2150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20875" y="5015639"/>
            <a:ext cx="3560021" cy="1147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498349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bwMode="auto">
          <a:xfrm>
            <a:off x="304800" y="149854"/>
            <a:ext cx="8229600"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297529" tIns="33059" rIns="165294" bIns="33059" numCol="1" anchor="ctr" anchorCtr="0" compatLnSpc="1">
            <a:prstTxWarp prst="textNoShape">
              <a:avLst/>
            </a:prstTxWarp>
          </a:bodyPr>
          <a:lstStyle>
            <a:lvl1pPr algn="l" defTabSz="912813" rtl="0" eaLnBrk="0" fontAlgn="base" hangingPunct="0">
              <a:lnSpc>
                <a:spcPct val="85000"/>
              </a:lnSpc>
              <a:spcBef>
                <a:spcPct val="0"/>
              </a:spcBef>
              <a:spcAft>
                <a:spcPct val="0"/>
              </a:spcAft>
              <a:defRPr sz="3200" kern="1200">
                <a:solidFill>
                  <a:schemeClr val="tx1"/>
                </a:solidFill>
                <a:latin typeface="+mj-lt"/>
                <a:ea typeface="+mj-ea"/>
                <a:cs typeface="+mj-cs"/>
              </a:defRPr>
            </a:lvl1pPr>
            <a:lvl2pPr algn="l" defTabSz="912813" rtl="0" eaLnBrk="0" fontAlgn="base" hangingPunct="0">
              <a:lnSpc>
                <a:spcPct val="85000"/>
              </a:lnSpc>
              <a:spcBef>
                <a:spcPct val="0"/>
              </a:spcBef>
              <a:spcAft>
                <a:spcPct val="0"/>
              </a:spcAft>
              <a:defRPr sz="3200">
                <a:solidFill>
                  <a:schemeClr val="tx1"/>
                </a:solidFill>
                <a:latin typeface="Arial" pitchFamily="34" charset="0"/>
              </a:defRPr>
            </a:lvl2pPr>
            <a:lvl3pPr algn="l" defTabSz="912813" rtl="0" eaLnBrk="0" fontAlgn="base" hangingPunct="0">
              <a:lnSpc>
                <a:spcPct val="85000"/>
              </a:lnSpc>
              <a:spcBef>
                <a:spcPct val="0"/>
              </a:spcBef>
              <a:spcAft>
                <a:spcPct val="0"/>
              </a:spcAft>
              <a:defRPr sz="3200">
                <a:solidFill>
                  <a:schemeClr val="tx1"/>
                </a:solidFill>
                <a:latin typeface="Arial" pitchFamily="34" charset="0"/>
              </a:defRPr>
            </a:lvl3pPr>
            <a:lvl4pPr algn="l" defTabSz="912813" rtl="0" eaLnBrk="0" fontAlgn="base" hangingPunct="0">
              <a:lnSpc>
                <a:spcPct val="85000"/>
              </a:lnSpc>
              <a:spcBef>
                <a:spcPct val="0"/>
              </a:spcBef>
              <a:spcAft>
                <a:spcPct val="0"/>
              </a:spcAft>
              <a:defRPr sz="3200">
                <a:solidFill>
                  <a:schemeClr val="tx1"/>
                </a:solidFill>
                <a:latin typeface="Arial" pitchFamily="34" charset="0"/>
              </a:defRPr>
            </a:lvl4pPr>
            <a:lvl5pPr algn="l" defTabSz="912813" rtl="0" eaLnBrk="0" fontAlgn="base" hangingPunct="0">
              <a:lnSpc>
                <a:spcPct val="85000"/>
              </a:lnSpc>
              <a:spcBef>
                <a:spcPct val="0"/>
              </a:spcBef>
              <a:spcAft>
                <a:spcPct val="0"/>
              </a:spcAft>
              <a:defRPr sz="3200">
                <a:solidFill>
                  <a:schemeClr val="tx1"/>
                </a:solidFill>
                <a:latin typeface="Arial" pitchFamily="34" charset="0"/>
              </a:defRPr>
            </a:lvl5pPr>
            <a:lvl6pPr marL="457200" algn="l" defTabSz="912813" rtl="0" fontAlgn="base">
              <a:lnSpc>
                <a:spcPct val="85000"/>
              </a:lnSpc>
              <a:spcBef>
                <a:spcPct val="0"/>
              </a:spcBef>
              <a:spcAft>
                <a:spcPct val="0"/>
              </a:spcAft>
              <a:defRPr sz="3200">
                <a:solidFill>
                  <a:schemeClr val="tx1"/>
                </a:solidFill>
                <a:latin typeface="Arial" pitchFamily="34" charset="0"/>
              </a:defRPr>
            </a:lvl6pPr>
            <a:lvl7pPr marL="914400" algn="l" defTabSz="912813" rtl="0" fontAlgn="base">
              <a:lnSpc>
                <a:spcPct val="85000"/>
              </a:lnSpc>
              <a:spcBef>
                <a:spcPct val="0"/>
              </a:spcBef>
              <a:spcAft>
                <a:spcPct val="0"/>
              </a:spcAft>
              <a:defRPr sz="3200">
                <a:solidFill>
                  <a:schemeClr val="tx1"/>
                </a:solidFill>
                <a:latin typeface="Arial" pitchFamily="34" charset="0"/>
              </a:defRPr>
            </a:lvl7pPr>
            <a:lvl8pPr marL="1371600" algn="l" defTabSz="912813" rtl="0" fontAlgn="base">
              <a:lnSpc>
                <a:spcPct val="85000"/>
              </a:lnSpc>
              <a:spcBef>
                <a:spcPct val="0"/>
              </a:spcBef>
              <a:spcAft>
                <a:spcPct val="0"/>
              </a:spcAft>
              <a:defRPr sz="3200">
                <a:solidFill>
                  <a:schemeClr val="tx1"/>
                </a:solidFill>
                <a:latin typeface="Arial" pitchFamily="34" charset="0"/>
              </a:defRPr>
            </a:lvl8pPr>
            <a:lvl9pPr marL="1828800" algn="l" defTabSz="912813" rtl="0" fontAlgn="base">
              <a:lnSpc>
                <a:spcPct val="85000"/>
              </a:lnSpc>
              <a:spcBef>
                <a:spcPct val="0"/>
              </a:spcBef>
              <a:spcAft>
                <a:spcPct val="0"/>
              </a:spcAft>
              <a:defRPr sz="3200">
                <a:solidFill>
                  <a:schemeClr val="tx1"/>
                </a:solidFill>
                <a:latin typeface="Arial" pitchFamily="34" charset="0"/>
              </a:defRPr>
            </a:lvl9pPr>
          </a:lstStyle>
          <a:p>
            <a:r>
              <a:rPr lang="en-US" dirty="0" smtClean="0"/>
              <a:t>Kalman Filter</a:t>
            </a:r>
            <a:endParaRPr lang="en-IN" dirty="0"/>
          </a:p>
        </p:txBody>
      </p:sp>
      <p:sp>
        <p:nvSpPr>
          <p:cNvPr id="2" name="Rectangle 1"/>
          <p:cNvSpPr/>
          <p:nvPr/>
        </p:nvSpPr>
        <p:spPr>
          <a:xfrm>
            <a:off x="914400" y="1385313"/>
            <a:ext cx="7505700" cy="923330"/>
          </a:xfrm>
          <a:prstGeom prst="rect">
            <a:avLst/>
          </a:prstGeom>
        </p:spPr>
        <p:txBody>
          <a:bodyPr wrap="square">
            <a:spAutoFit/>
          </a:bodyPr>
          <a:lstStyle/>
          <a:p>
            <a:r>
              <a:rPr lang="en-IN" dirty="0"/>
              <a:t>The most famous early use of the Kalman filter was in the Apollo navigation computer that took Neil Armstrong to the moon, and (most importantly) brought him back. </a:t>
            </a: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5300" y="2308643"/>
            <a:ext cx="4114800" cy="2323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9532" y="2665595"/>
            <a:ext cx="2902131" cy="28926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191000" y="4965952"/>
            <a:ext cx="4572000" cy="923330"/>
          </a:xfrm>
          <a:prstGeom prst="rect">
            <a:avLst/>
          </a:prstGeom>
        </p:spPr>
        <p:txBody>
          <a:bodyPr>
            <a:spAutoFit/>
          </a:bodyPr>
          <a:lstStyle/>
          <a:p>
            <a:r>
              <a:rPr lang="en-IN" dirty="0" smtClean="0"/>
              <a:t>Today</a:t>
            </a:r>
            <a:r>
              <a:rPr lang="en-IN" dirty="0"/>
              <a:t>, Kalman filters are at work in every satellite navigation device, every smart phone, and many computer games.</a:t>
            </a:r>
          </a:p>
        </p:txBody>
      </p:sp>
    </p:spTree>
    <p:extLst>
      <p:ext uri="{BB962C8B-B14F-4D97-AF65-F5344CB8AC3E}">
        <p14:creationId xmlns:p14="http://schemas.microsoft.com/office/powerpoint/2010/main" val="241289464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
            <a:ext cx="8229600" cy="792162"/>
          </a:xfrm>
        </p:spPr>
        <p:txBody>
          <a:bodyPr/>
          <a:lstStyle/>
          <a:p>
            <a:r>
              <a:rPr lang="en-US" dirty="0">
                <a:solidFill>
                  <a:srgbClr val="C00000"/>
                </a:solidFill>
              </a:rPr>
              <a:t>Sensor Noise </a:t>
            </a:r>
            <a:r>
              <a:rPr lang="en-IN" dirty="0" err="1">
                <a:solidFill>
                  <a:srgbClr val="C00000"/>
                </a:solidFill>
              </a:rPr>
              <a:t>Rk</a:t>
            </a:r>
            <a:r>
              <a:rPr lang="en-US" dirty="0">
                <a:solidFill>
                  <a:srgbClr val="C00000"/>
                </a:solidFill>
              </a:rPr>
              <a:t> </a:t>
            </a:r>
            <a:endParaRPr lang="en-IN" dirty="0">
              <a:solidFill>
                <a:srgbClr val="C00000"/>
              </a:solidFill>
            </a:endParaRPr>
          </a:p>
        </p:txBody>
      </p:sp>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4562" y="1252402"/>
            <a:ext cx="4532810" cy="31452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847725" y="4851779"/>
            <a:ext cx="7010400" cy="369332"/>
          </a:xfrm>
          <a:prstGeom prst="rect">
            <a:avLst/>
          </a:prstGeom>
        </p:spPr>
        <p:txBody>
          <a:bodyPr wrap="square">
            <a:spAutoFit/>
          </a:bodyPr>
          <a:lstStyle/>
          <a:p>
            <a:r>
              <a:rPr lang="en-IN" dirty="0"/>
              <a:t>We’ll call the covariance of this uncertainty (i.e. of the sensor noise) </a:t>
            </a:r>
            <a:r>
              <a:rPr lang="en-IN" b="1" dirty="0" err="1"/>
              <a:t>R</a:t>
            </a:r>
            <a:r>
              <a:rPr lang="en-IN" b="1" baseline="-25000" dirty="0" err="1"/>
              <a:t>k</a:t>
            </a:r>
            <a:r>
              <a:rPr lang="en-IN" b="1" dirty="0"/>
              <a:t>. </a:t>
            </a:r>
          </a:p>
        </p:txBody>
      </p:sp>
      <p:sp>
        <p:nvSpPr>
          <p:cNvPr id="6" name="Rectangle 5"/>
          <p:cNvSpPr/>
          <p:nvPr/>
        </p:nvSpPr>
        <p:spPr>
          <a:xfrm>
            <a:off x="838200" y="5261354"/>
            <a:ext cx="7929155" cy="369332"/>
          </a:xfrm>
          <a:prstGeom prst="rect">
            <a:avLst/>
          </a:prstGeom>
        </p:spPr>
        <p:txBody>
          <a:bodyPr wrap="square">
            <a:spAutoFit/>
          </a:bodyPr>
          <a:lstStyle/>
          <a:p>
            <a:r>
              <a:rPr lang="en-IN" dirty="0"/>
              <a:t>The distribution has a mean equal to the reading we observed, which we’ll call </a:t>
            </a:r>
            <a:r>
              <a:rPr lang="en-IN" dirty="0" err="1" smtClean="0"/>
              <a:t>z</a:t>
            </a:r>
            <a:r>
              <a:rPr lang="en-IN" baseline="-25000" dirty="0" err="1" smtClean="0"/>
              <a:t>k</a:t>
            </a:r>
            <a:r>
              <a:rPr lang="en-IN" dirty="0" smtClean="0"/>
              <a:t>.</a:t>
            </a:r>
            <a:endParaRPr lang="en-IN" dirty="0"/>
          </a:p>
        </p:txBody>
      </p:sp>
    </p:spTree>
    <p:extLst>
      <p:ext uri="{BB962C8B-B14F-4D97-AF65-F5344CB8AC3E}">
        <p14:creationId xmlns:p14="http://schemas.microsoft.com/office/powerpoint/2010/main" val="7089935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9525"/>
            <a:ext cx="8229600" cy="792162"/>
          </a:xfrm>
        </p:spPr>
        <p:txBody>
          <a:bodyPr/>
          <a:lstStyle/>
          <a:p>
            <a:r>
              <a:rPr lang="en-US" dirty="0">
                <a:solidFill>
                  <a:srgbClr val="C00000"/>
                </a:solidFill>
              </a:rPr>
              <a:t>Sensor Noise</a:t>
            </a:r>
            <a:endParaRPr lang="en-IN" dirty="0">
              <a:solidFill>
                <a:srgbClr val="C00000"/>
              </a:solidFill>
            </a:endParaRPr>
          </a:p>
        </p:txBody>
      </p:sp>
      <p:pic>
        <p:nvPicPr>
          <p:cNvPr id="235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72937" y="2965269"/>
            <a:ext cx="4085265" cy="30305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796834" y="1182916"/>
            <a:ext cx="7485017" cy="1477328"/>
          </a:xfrm>
          <a:prstGeom prst="rect">
            <a:avLst/>
          </a:prstGeom>
        </p:spPr>
        <p:txBody>
          <a:bodyPr wrap="square">
            <a:spAutoFit/>
          </a:bodyPr>
          <a:lstStyle/>
          <a:p>
            <a:r>
              <a:rPr lang="en-IN" dirty="0">
                <a:solidFill>
                  <a:srgbClr val="444444"/>
                </a:solidFill>
                <a:latin typeface="Open Sans"/>
              </a:rPr>
              <a:t>So now we have </a:t>
            </a:r>
            <a:r>
              <a:rPr lang="en-IN" b="1" dirty="0">
                <a:solidFill>
                  <a:srgbClr val="FF0000"/>
                </a:solidFill>
                <a:latin typeface="Open Sans"/>
              </a:rPr>
              <a:t>two Gaussian </a:t>
            </a:r>
            <a:r>
              <a:rPr lang="en-IN" dirty="0">
                <a:solidFill>
                  <a:srgbClr val="444444"/>
                </a:solidFill>
                <a:latin typeface="Open Sans"/>
              </a:rPr>
              <a:t>blobs: </a:t>
            </a:r>
            <a:endParaRPr lang="en-IN" dirty="0" smtClean="0">
              <a:solidFill>
                <a:srgbClr val="444444"/>
              </a:solidFill>
              <a:latin typeface="Open Sans"/>
            </a:endParaRPr>
          </a:p>
          <a:p>
            <a:endParaRPr lang="en-IN" dirty="0" smtClean="0">
              <a:solidFill>
                <a:srgbClr val="444444"/>
              </a:solidFill>
              <a:latin typeface="Open Sans"/>
            </a:endParaRPr>
          </a:p>
          <a:p>
            <a:pPr marL="285750" indent="-285750">
              <a:buFont typeface="Arial" pitchFamily="34" charset="0"/>
              <a:buChar char="•"/>
            </a:pPr>
            <a:r>
              <a:rPr lang="en-IN" dirty="0" smtClean="0">
                <a:solidFill>
                  <a:srgbClr val="444444"/>
                </a:solidFill>
                <a:latin typeface="Open Sans"/>
              </a:rPr>
              <a:t>One </a:t>
            </a:r>
            <a:r>
              <a:rPr lang="en-IN" dirty="0">
                <a:solidFill>
                  <a:srgbClr val="444444"/>
                </a:solidFill>
                <a:latin typeface="Open Sans"/>
              </a:rPr>
              <a:t>surrounding the mean of our </a:t>
            </a:r>
            <a:r>
              <a:rPr lang="en-IN" b="1" dirty="0">
                <a:solidFill>
                  <a:srgbClr val="FF0000"/>
                </a:solidFill>
                <a:latin typeface="Open Sans"/>
              </a:rPr>
              <a:t>transformed prediction</a:t>
            </a:r>
            <a:r>
              <a:rPr lang="en-IN" dirty="0">
                <a:solidFill>
                  <a:srgbClr val="444444"/>
                </a:solidFill>
                <a:latin typeface="Open Sans"/>
              </a:rPr>
              <a:t>, </a:t>
            </a:r>
            <a:endParaRPr lang="en-IN" dirty="0" smtClean="0">
              <a:solidFill>
                <a:srgbClr val="444444"/>
              </a:solidFill>
              <a:latin typeface="Open Sans"/>
            </a:endParaRPr>
          </a:p>
          <a:p>
            <a:pPr marL="285750" indent="-285750">
              <a:buFont typeface="Arial" pitchFamily="34" charset="0"/>
              <a:buChar char="•"/>
            </a:pPr>
            <a:endParaRPr lang="en-IN" dirty="0" smtClean="0">
              <a:solidFill>
                <a:srgbClr val="444444"/>
              </a:solidFill>
              <a:latin typeface="Open Sans"/>
            </a:endParaRPr>
          </a:p>
          <a:p>
            <a:pPr marL="285750" indent="-285750">
              <a:buFont typeface="Arial" pitchFamily="34" charset="0"/>
              <a:buChar char="•"/>
            </a:pPr>
            <a:r>
              <a:rPr lang="en-IN" dirty="0">
                <a:solidFill>
                  <a:srgbClr val="444444"/>
                </a:solidFill>
                <a:latin typeface="Open Sans"/>
              </a:rPr>
              <a:t>O</a:t>
            </a:r>
            <a:r>
              <a:rPr lang="en-IN" dirty="0" smtClean="0">
                <a:solidFill>
                  <a:srgbClr val="444444"/>
                </a:solidFill>
                <a:latin typeface="Open Sans"/>
              </a:rPr>
              <a:t>ne </a:t>
            </a:r>
            <a:r>
              <a:rPr lang="en-IN" dirty="0">
                <a:solidFill>
                  <a:srgbClr val="444444"/>
                </a:solidFill>
                <a:latin typeface="Open Sans"/>
              </a:rPr>
              <a:t>surrounding the </a:t>
            </a:r>
            <a:r>
              <a:rPr lang="en-IN" b="1" dirty="0">
                <a:solidFill>
                  <a:srgbClr val="FF0000"/>
                </a:solidFill>
                <a:latin typeface="Open Sans"/>
              </a:rPr>
              <a:t>actual sensor </a:t>
            </a:r>
            <a:r>
              <a:rPr lang="en-IN" b="1" dirty="0" smtClean="0">
                <a:solidFill>
                  <a:srgbClr val="FF0000"/>
                </a:solidFill>
                <a:latin typeface="Open Sans"/>
              </a:rPr>
              <a:t>reading</a:t>
            </a:r>
            <a:r>
              <a:rPr lang="en-IN" dirty="0" smtClean="0">
                <a:solidFill>
                  <a:srgbClr val="444444"/>
                </a:solidFill>
                <a:latin typeface="Open Sans"/>
              </a:rPr>
              <a:t>.</a:t>
            </a:r>
            <a:endParaRPr lang="en-IN" dirty="0"/>
          </a:p>
        </p:txBody>
      </p:sp>
    </p:spTree>
    <p:extLst>
      <p:ext uri="{BB962C8B-B14F-4D97-AF65-F5344CB8AC3E}">
        <p14:creationId xmlns:p14="http://schemas.microsoft.com/office/powerpoint/2010/main" val="337084202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8229600" cy="792162"/>
          </a:xfrm>
        </p:spPr>
        <p:txBody>
          <a:bodyPr/>
          <a:lstStyle/>
          <a:p>
            <a:r>
              <a:rPr lang="en-US" dirty="0">
                <a:solidFill>
                  <a:srgbClr val="C00000"/>
                </a:solidFill>
              </a:rPr>
              <a:t>Sensor Noise</a:t>
            </a:r>
            <a:endParaRPr lang="en-IN" dirty="0">
              <a:solidFill>
                <a:srgbClr val="C00000"/>
              </a:solidFill>
            </a:endParaRPr>
          </a:p>
        </p:txBody>
      </p:sp>
      <p:pic>
        <p:nvPicPr>
          <p:cNvPr id="24578" name="Picture 2"/>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5388447" y="1066800"/>
            <a:ext cx="3200047" cy="2947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609600" y="1628507"/>
            <a:ext cx="4678680" cy="1200329"/>
          </a:xfrm>
          <a:prstGeom prst="rect">
            <a:avLst/>
          </a:prstGeom>
        </p:spPr>
        <p:txBody>
          <a:bodyPr wrap="square">
            <a:spAutoFit/>
          </a:bodyPr>
          <a:lstStyle/>
          <a:p>
            <a:r>
              <a:rPr lang="en-IN" dirty="0" smtClean="0">
                <a:solidFill>
                  <a:srgbClr val="444444"/>
                </a:solidFill>
                <a:latin typeface="Open Sans"/>
              </a:rPr>
              <a:t>If </a:t>
            </a:r>
            <a:r>
              <a:rPr lang="en-IN" dirty="0">
                <a:solidFill>
                  <a:srgbClr val="444444"/>
                </a:solidFill>
                <a:latin typeface="Open Sans"/>
              </a:rPr>
              <a:t>we have two probabilities and we want to know the chance that </a:t>
            </a:r>
            <a:r>
              <a:rPr lang="en-IN" i="1" dirty="0">
                <a:solidFill>
                  <a:srgbClr val="444444"/>
                </a:solidFill>
                <a:latin typeface="Open Sans"/>
              </a:rPr>
              <a:t>both </a:t>
            </a:r>
            <a:r>
              <a:rPr lang="en-IN" dirty="0">
                <a:solidFill>
                  <a:srgbClr val="444444"/>
                </a:solidFill>
                <a:latin typeface="Open Sans"/>
              </a:rPr>
              <a:t>are true, we just multiply them together. So, we take the two Gaussian blobs and multiply them:</a:t>
            </a:r>
            <a:endParaRPr lang="en-IN" dirty="0"/>
          </a:p>
        </p:txBody>
      </p:sp>
      <p:pic>
        <p:nvPicPr>
          <p:cNvPr id="2457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3182930"/>
            <a:ext cx="3344604" cy="3077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946885" y="4182142"/>
            <a:ext cx="4083169" cy="369332"/>
          </a:xfrm>
          <a:prstGeom prst="rect">
            <a:avLst/>
          </a:prstGeom>
        </p:spPr>
        <p:txBody>
          <a:bodyPr wrap="none">
            <a:spAutoFit/>
          </a:bodyPr>
          <a:lstStyle/>
          <a:p>
            <a:r>
              <a:rPr lang="en-IN" dirty="0">
                <a:solidFill>
                  <a:srgbClr val="444444"/>
                </a:solidFill>
                <a:latin typeface="Open Sans"/>
              </a:rPr>
              <a:t>This looks like another Gaussian blob.</a:t>
            </a:r>
            <a:endParaRPr lang="en-IN" dirty="0"/>
          </a:p>
        </p:txBody>
      </p:sp>
      <p:sp>
        <p:nvSpPr>
          <p:cNvPr id="5" name="Rectangle 4"/>
          <p:cNvSpPr/>
          <p:nvPr/>
        </p:nvSpPr>
        <p:spPr>
          <a:xfrm>
            <a:off x="4419600" y="4782638"/>
            <a:ext cx="4419247" cy="1477328"/>
          </a:xfrm>
          <a:prstGeom prst="rect">
            <a:avLst/>
          </a:prstGeom>
        </p:spPr>
        <p:txBody>
          <a:bodyPr wrap="square">
            <a:spAutoFit/>
          </a:bodyPr>
          <a:lstStyle/>
          <a:p>
            <a:pPr algn="just"/>
            <a:r>
              <a:rPr lang="en-IN" dirty="0">
                <a:solidFill>
                  <a:srgbClr val="444444"/>
                </a:solidFill>
                <a:latin typeface="Open Sans"/>
              </a:rPr>
              <a:t>As it turns out, when you multiply two Gaussian blobs with separate means and covariance matrices, you get a </a:t>
            </a:r>
            <a:r>
              <a:rPr lang="en-IN" i="1" dirty="0">
                <a:solidFill>
                  <a:srgbClr val="444444"/>
                </a:solidFill>
                <a:latin typeface="Open Sans"/>
              </a:rPr>
              <a:t>new</a:t>
            </a:r>
            <a:r>
              <a:rPr lang="en-IN" dirty="0">
                <a:solidFill>
                  <a:srgbClr val="444444"/>
                </a:solidFill>
                <a:latin typeface="Open Sans"/>
              </a:rPr>
              <a:t> Gaussian blob with its </a:t>
            </a:r>
            <a:r>
              <a:rPr lang="en-IN" b="1" dirty="0">
                <a:solidFill>
                  <a:srgbClr val="444444"/>
                </a:solidFill>
                <a:latin typeface="Open Sans"/>
              </a:rPr>
              <a:t>own</a:t>
            </a:r>
            <a:r>
              <a:rPr lang="en-IN" dirty="0">
                <a:solidFill>
                  <a:srgbClr val="444444"/>
                </a:solidFill>
                <a:latin typeface="Open Sans"/>
              </a:rPr>
              <a:t> mean and covariance matrix!</a:t>
            </a:r>
            <a:endParaRPr lang="en-IN" dirty="0"/>
          </a:p>
        </p:txBody>
      </p:sp>
    </p:spTree>
    <p:extLst>
      <p:ext uri="{BB962C8B-B14F-4D97-AF65-F5344CB8AC3E}">
        <p14:creationId xmlns:p14="http://schemas.microsoft.com/office/powerpoint/2010/main" val="14767284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rgbClr val="C00000"/>
                </a:solidFill>
              </a:rPr>
              <a:t>Combining </a:t>
            </a:r>
            <a:r>
              <a:rPr lang="en-IN" dirty="0">
                <a:solidFill>
                  <a:srgbClr val="C00000"/>
                </a:solidFill>
              </a:rPr>
              <a:t>Gaussians</a:t>
            </a:r>
            <a:endParaRPr lang="en-IN" dirty="0">
              <a:solidFill>
                <a:srgbClr val="C00000"/>
              </a:solidFill>
            </a:endParaRPr>
          </a:p>
        </p:txBody>
      </p:sp>
      <p:pic>
        <p:nvPicPr>
          <p:cNvPr id="25602" name="Picture 2"/>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879905" y="2620827"/>
            <a:ext cx="3211753" cy="14547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60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4869" y="1423263"/>
            <a:ext cx="3125348" cy="7357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605"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6431" y="4232365"/>
            <a:ext cx="2246072" cy="1134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606"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2631" y="5562864"/>
            <a:ext cx="1634475" cy="7502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607"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56998" y="1270073"/>
            <a:ext cx="2750278" cy="457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608" name="Picture 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28671" y="1791149"/>
            <a:ext cx="2124880" cy="5821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4518238" y="2366123"/>
            <a:ext cx="4428307" cy="523220"/>
          </a:xfrm>
          <a:prstGeom prst="rect">
            <a:avLst/>
          </a:prstGeom>
        </p:spPr>
        <p:txBody>
          <a:bodyPr wrap="square">
            <a:spAutoFit/>
          </a:bodyPr>
          <a:lstStyle/>
          <a:p>
            <a:r>
              <a:rPr lang="en-IN" sz="1400" dirty="0">
                <a:solidFill>
                  <a:srgbClr val="444444"/>
                </a:solidFill>
                <a:latin typeface="Open Sans"/>
              </a:rPr>
              <a:t>Take note of how you can take your previous estimate and </a:t>
            </a:r>
            <a:r>
              <a:rPr lang="en-IN" sz="1400" b="1" dirty="0">
                <a:solidFill>
                  <a:srgbClr val="444444"/>
                </a:solidFill>
                <a:latin typeface="Open Sans"/>
              </a:rPr>
              <a:t>add something</a:t>
            </a:r>
            <a:r>
              <a:rPr lang="en-IN" sz="1400" dirty="0">
                <a:solidFill>
                  <a:srgbClr val="444444"/>
                </a:solidFill>
                <a:latin typeface="Open Sans"/>
              </a:rPr>
              <a:t> to make a new estimate. </a:t>
            </a:r>
            <a:endParaRPr lang="en-IN" sz="1400" dirty="0" smtClean="0">
              <a:solidFill>
                <a:srgbClr val="444444"/>
              </a:solidFill>
              <a:latin typeface="Open Sans"/>
            </a:endParaRPr>
          </a:p>
        </p:txBody>
      </p:sp>
      <p:sp>
        <p:nvSpPr>
          <p:cNvPr id="4" name="TextBox 3"/>
          <p:cNvSpPr txBox="1"/>
          <p:nvPr/>
        </p:nvSpPr>
        <p:spPr>
          <a:xfrm>
            <a:off x="732227" y="5367203"/>
            <a:ext cx="1606733" cy="307777"/>
          </a:xfrm>
          <a:prstGeom prst="rect">
            <a:avLst/>
          </a:prstGeom>
          <a:noFill/>
        </p:spPr>
        <p:txBody>
          <a:bodyPr wrap="square" rtlCol="0">
            <a:spAutoFit/>
          </a:bodyPr>
          <a:lstStyle/>
          <a:p>
            <a:r>
              <a:rPr lang="en-US" sz="1400" dirty="0" smtClean="0">
                <a:solidFill>
                  <a:schemeClr val="tx2">
                    <a:lumMod val="50000"/>
                  </a:schemeClr>
                </a:solidFill>
              </a:rPr>
              <a:t>If we define </a:t>
            </a:r>
            <a:r>
              <a:rPr lang="en-US" sz="1400" b="1" dirty="0" smtClean="0">
                <a:solidFill>
                  <a:schemeClr val="tx2">
                    <a:lumMod val="50000"/>
                  </a:schemeClr>
                </a:solidFill>
              </a:rPr>
              <a:t>K</a:t>
            </a:r>
            <a:r>
              <a:rPr lang="en-US" sz="1400" dirty="0" smtClean="0">
                <a:solidFill>
                  <a:schemeClr val="tx2">
                    <a:lumMod val="50000"/>
                  </a:schemeClr>
                </a:solidFill>
              </a:rPr>
              <a:t> as </a:t>
            </a:r>
            <a:endParaRPr lang="en-IN" sz="1400" dirty="0" err="1" smtClean="0">
              <a:solidFill>
                <a:schemeClr val="tx2">
                  <a:lumMod val="50000"/>
                </a:schemeClr>
              </a:solidFill>
            </a:endParaRPr>
          </a:p>
        </p:txBody>
      </p:sp>
      <p:sp>
        <p:nvSpPr>
          <p:cNvPr id="5" name="Rectangle 4"/>
          <p:cNvSpPr/>
          <p:nvPr/>
        </p:nvSpPr>
        <p:spPr>
          <a:xfrm>
            <a:off x="4795139" y="2999143"/>
            <a:ext cx="4134465" cy="369332"/>
          </a:xfrm>
          <a:prstGeom prst="rect">
            <a:avLst/>
          </a:prstGeom>
        </p:spPr>
        <p:txBody>
          <a:bodyPr wrap="none">
            <a:spAutoFit/>
          </a:bodyPr>
          <a:lstStyle/>
          <a:p>
            <a:pPr lvl="0"/>
            <a:r>
              <a:rPr lang="en-IN" dirty="0">
                <a:solidFill>
                  <a:srgbClr val="444444"/>
                </a:solidFill>
                <a:latin typeface="Open Sans"/>
              </a:rPr>
              <a:t>And look at how simple that formula is!</a:t>
            </a:r>
            <a:endParaRPr lang="en-IN" dirty="0">
              <a:solidFill>
                <a:srgbClr val="263147"/>
              </a:solidFill>
            </a:endParaRPr>
          </a:p>
        </p:txBody>
      </p:sp>
      <p:pic>
        <p:nvPicPr>
          <p:cNvPr id="25609" name="Picture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51277" y="2157292"/>
            <a:ext cx="3649992" cy="394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610" name="Picture 1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053324" y="3716337"/>
            <a:ext cx="2889146" cy="718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611" name="Picture 1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849684" y="4581534"/>
            <a:ext cx="3296426" cy="1117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7"/>
          <p:cNvSpPr/>
          <p:nvPr/>
        </p:nvSpPr>
        <p:spPr>
          <a:xfrm>
            <a:off x="4518238" y="5837188"/>
            <a:ext cx="3916457" cy="369332"/>
          </a:xfrm>
          <a:prstGeom prst="rect">
            <a:avLst/>
          </a:prstGeom>
          <a:solidFill>
            <a:schemeClr val="accent1"/>
          </a:solidFill>
        </p:spPr>
        <p:txBody>
          <a:bodyPr wrap="none">
            <a:spAutoFit/>
          </a:bodyPr>
          <a:lstStyle/>
          <a:p>
            <a:r>
              <a:rPr lang="en-IN" dirty="0">
                <a:solidFill>
                  <a:srgbClr val="FF0000"/>
                </a:solidFill>
              </a:rPr>
              <a:t>K </a:t>
            </a:r>
            <a:r>
              <a:rPr lang="en-IN" dirty="0"/>
              <a:t> is a matrix called the Kalman gain</a:t>
            </a:r>
          </a:p>
        </p:txBody>
      </p:sp>
    </p:spTree>
    <p:extLst>
      <p:ext uri="{BB962C8B-B14F-4D97-AF65-F5344CB8AC3E}">
        <p14:creationId xmlns:p14="http://schemas.microsoft.com/office/powerpoint/2010/main" val="9360809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Kalman State Update</a:t>
            </a:r>
            <a:endParaRPr lang="en-IN" dirty="0">
              <a:solidFill>
                <a:srgbClr val="C00000"/>
              </a:solidFill>
            </a:endParaRPr>
          </a:p>
        </p:txBody>
      </p:sp>
      <p:sp>
        <p:nvSpPr>
          <p:cNvPr id="3" name="Rectangle 2"/>
          <p:cNvSpPr/>
          <p:nvPr/>
        </p:nvSpPr>
        <p:spPr>
          <a:xfrm>
            <a:off x="604912" y="1338672"/>
            <a:ext cx="5643152" cy="338554"/>
          </a:xfrm>
          <a:prstGeom prst="rect">
            <a:avLst/>
          </a:prstGeom>
        </p:spPr>
        <p:txBody>
          <a:bodyPr wrap="square">
            <a:spAutoFit/>
          </a:bodyPr>
          <a:lstStyle/>
          <a:p>
            <a:r>
              <a:rPr lang="en-IN" sz="1600" dirty="0">
                <a:solidFill>
                  <a:srgbClr val="444444"/>
                </a:solidFill>
                <a:latin typeface="Open Sans"/>
              </a:rPr>
              <a:t>We have two distributions: The predicted measurement with</a:t>
            </a:r>
            <a:endParaRPr lang="en-IN" sz="1600" dirty="0"/>
          </a:p>
        </p:txBody>
      </p:sp>
      <p:pic>
        <p:nvPicPr>
          <p:cNvPr id="266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8471" y="1338672"/>
            <a:ext cx="2442754" cy="4180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619481" y="1871130"/>
            <a:ext cx="3504486" cy="338554"/>
          </a:xfrm>
          <a:prstGeom prst="rect">
            <a:avLst/>
          </a:prstGeom>
        </p:spPr>
        <p:txBody>
          <a:bodyPr wrap="none">
            <a:spAutoFit/>
          </a:bodyPr>
          <a:lstStyle/>
          <a:p>
            <a:r>
              <a:rPr lang="en-IN" sz="1600" dirty="0">
                <a:solidFill>
                  <a:srgbClr val="444444"/>
                </a:solidFill>
                <a:latin typeface="Open Sans"/>
              </a:rPr>
              <a:t>and the observed measurement with</a:t>
            </a:r>
            <a:endParaRPr lang="en-IN" sz="1600" dirty="0"/>
          </a:p>
        </p:txBody>
      </p:sp>
      <p:pic>
        <p:nvPicPr>
          <p:cNvPr id="266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2500" y="1861528"/>
            <a:ext cx="2079445" cy="407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2352916"/>
            <a:ext cx="4702626" cy="963026"/>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29" name="Picture 5"/>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6922662" y="2135950"/>
            <a:ext cx="1998617" cy="80945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864153" y="3528663"/>
            <a:ext cx="2350323" cy="338554"/>
          </a:xfrm>
          <a:prstGeom prst="rect">
            <a:avLst/>
          </a:prstGeom>
        </p:spPr>
        <p:txBody>
          <a:bodyPr wrap="none">
            <a:spAutoFit/>
          </a:bodyPr>
          <a:lstStyle/>
          <a:p>
            <a:r>
              <a:rPr lang="en-IN" sz="1600" dirty="0"/>
              <a:t>And </a:t>
            </a:r>
            <a:r>
              <a:rPr lang="en-IN" sz="1600" dirty="0" smtClean="0"/>
              <a:t>the </a:t>
            </a:r>
            <a:r>
              <a:rPr lang="en-IN" sz="1600" dirty="0"/>
              <a:t>Kalman gain is:</a:t>
            </a:r>
          </a:p>
        </p:txBody>
      </p:sp>
      <p:pic>
        <p:nvPicPr>
          <p:cNvPr id="26631"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71041" y="3402359"/>
            <a:ext cx="3669074" cy="651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714152" y="4325358"/>
            <a:ext cx="2038315" cy="338554"/>
          </a:xfrm>
          <a:prstGeom prst="rect">
            <a:avLst/>
          </a:prstGeom>
        </p:spPr>
        <p:txBody>
          <a:bodyPr wrap="none">
            <a:spAutoFit/>
          </a:bodyPr>
          <a:lstStyle/>
          <a:p>
            <a:r>
              <a:rPr lang="en-IN" sz="1600" dirty="0">
                <a:solidFill>
                  <a:srgbClr val="444444"/>
                </a:solidFill>
                <a:latin typeface="Open Sans"/>
              </a:rPr>
              <a:t>We can knock </a:t>
            </a:r>
            <a:r>
              <a:rPr lang="en-IN" sz="1600" dirty="0" smtClean="0">
                <a:solidFill>
                  <a:srgbClr val="444444"/>
                </a:solidFill>
                <a:latin typeface="Open Sans"/>
              </a:rPr>
              <a:t>off an</a:t>
            </a:r>
            <a:endParaRPr lang="en-IN" sz="1600" dirty="0"/>
          </a:p>
        </p:txBody>
      </p:sp>
      <p:grpSp>
        <p:nvGrpSpPr>
          <p:cNvPr id="5" name="Group 4"/>
          <p:cNvGrpSpPr/>
          <p:nvPr/>
        </p:nvGrpSpPr>
        <p:grpSpPr>
          <a:xfrm>
            <a:off x="2752467" y="4303318"/>
            <a:ext cx="1371500" cy="403865"/>
            <a:chOff x="2250660" y="4439079"/>
            <a:chExt cx="1371500" cy="403865"/>
          </a:xfrm>
        </p:grpSpPr>
        <p:pic>
          <p:nvPicPr>
            <p:cNvPr id="26632" name="Picture 8"/>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250660" y="4473276"/>
              <a:ext cx="414164" cy="3696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33" name="Picture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58419" y="4448934"/>
              <a:ext cx="463741" cy="3400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Rectangle 14"/>
            <p:cNvSpPr/>
            <p:nvPr/>
          </p:nvSpPr>
          <p:spPr>
            <a:xfrm>
              <a:off x="2586228" y="4439079"/>
              <a:ext cx="569387" cy="369332"/>
            </a:xfrm>
            <a:prstGeom prst="rect">
              <a:avLst/>
            </a:prstGeom>
          </p:spPr>
          <p:txBody>
            <a:bodyPr wrap="none">
              <a:spAutoFit/>
            </a:bodyPr>
            <a:lstStyle/>
            <a:p>
              <a:r>
                <a:rPr lang="en-IN" dirty="0" smtClean="0">
                  <a:solidFill>
                    <a:srgbClr val="444444"/>
                  </a:solidFill>
                  <a:latin typeface="Open Sans"/>
                </a:rPr>
                <a:t>and</a:t>
              </a:r>
              <a:endParaRPr lang="en-IN" dirty="0"/>
            </a:p>
          </p:txBody>
        </p:sp>
      </p:grpSp>
      <p:grpSp>
        <p:nvGrpSpPr>
          <p:cNvPr id="12" name="Group 11"/>
          <p:cNvGrpSpPr/>
          <p:nvPr/>
        </p:nvGrpSpPr>
        <p:grpSpPr>
          <a:xfrm>
            <a:off x="4373742" y="4241270"/>
            <a:ext cx="3298603" cy="1439508"/>
            <a:chOff x="4373742" y="4241270"/>
            <a:chExt cx="3298603" cy="1439508"/>
          </a:xfrm>
        </p:grpSpPr>
        <p:pic>
          <p:nvPicPr>
            <p:cNvPr id="26635" name="Picture 1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373742" y="4241270"/>
              <a:ext cx="3185346" cy="906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36" name="Picture 12"/>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591502" y="5092949"/>
              <a:ext cx="3080843" cy="587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6" name="Rectangle 25"/>
          <p:cNvSpPr/>
          <p:nvPr/>
        </p:nvSpPr>
        <p:spPr>
          <a:xfrm>
            <a:off x="7672345" y="4754395"/>
            <a:ext cx="902811" cy="338554"/>
          </a:xfrm>
          <a:prstGeom prst="rect">
            <a:avLst/>
          </a:prstGeom>
        </p:spPr>
        <p:txBody>
          <a:bodyPr wrap="none">
            <a:spAutoFit/>
          </a:bodyPr>
          <a:lstStyle/>
          <a:p>
            <a:r>
              <a:rPr lang="en-IN" sz="1600" dirty="0" smtClean="0">
                <a:solidFill>
                  <a:srgbClr val="444444"/>
                </a:solidFill>
                <a:latin typeface="Open Sans"/>
              </a:rPr>
              <a:t> Update</a:t>
            </a:r>
            <a:endParaRPr lang="en-IN" sz="1600" dirty="0"/>
          </a:p>
        </p:txBody>
      </p:sp>
    </p:spTree>
    <p:extLst>
      <p:ext uri="{BB962C8B-B14F-4D97-AF65-F5344CB8AC3E}">
        <p14:creationId xmlns:p14="http://schemas.microsoft.com/office/powerpoint/2010/main" val="15176543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060" y="38100"/>
            <a:ext cx="8229600" cy="792162"/>
          </a:xfrm>
        </p:spPr>
        <p:txBody>
          <a:bodyPr/>
          <a:lstStyle/>
          <a:p>
            <a:r>
              <a:rPr lang="en-US" dirty="0">
                <a:solidFill>
                  <a:srgbClr val="C00000"/>
                </a:solidFill>
              </a:rPr>
              <a:t>Kalman State Update</a:t>
            </a:r>
            <a:endParaRPr lang="en-IN" dirty="0">
              <a:solidFill>
                <a:srgbClr val="C00000"/>
              </a:solidFill>
            </a:endParaRPr>
          </a:p>
        </p:txBody>
      </p:sp>
      <p:grpSp>
        <p:nvGrpSpPr>
          <p:cNvPr id="8" name="Group 7"/>
          <p:cNvGrpSpPr/>
          <p:nvPr/>
        </p:nvGrpSpPr>
        <p:grpSpPr>
          <a:xfrm>
            <a:off x="1567024" y="1023257"/>
            <a:ext cx="5782532" cy="1729301"/>
            <a:chOff x="496392" y="2750723"/>
            <a:chExt cx="6958193" cy="2023216"/>
          </a:xfrm>
        </p:grpSpPr>
        <p:sp>
          <p:nvSpPr>
            <p:cNvPr id="6" name="Rectangle 5"/>
            <p:cNvSpPr/>
            <p:nvPr/>
          </p:nvSpPr>
          <p:spPr>
            <a:xfrm>
              <a:off x="535664" y="2877027"/>
              <a:ext cx="2350323" cy="338554"/>
            </a:xfrm>
            <a:prstGeom prst="rect">
              <a:avLst/>
            </a:prstGeom>
          </p:spPr>
          <p:txBody>
            <a:bodyPr wrap="none">
              <a:spAutoFit/>
            </a:bodyPr>
            <a:lstStyle/>
            <a:p>
              <a:r>
                <a:rPr lang="en-IN" sz="1600" dirty="0"/>
                <a:t>And </a:t>
              </a:r>
              <a:r>
                <a:rPr lang="en-IN" sz="1600" dirty="0" smtClean="0"/>
                <a:t>the </a:t>
              </a:r>
              <a:r>
                <a:rPr lang="en-IN" sz="1600" dirty="0"/>
                <a:t>Kalman gain is:</a:t>
              </a:r>
            </a:p>
          </p:txBody>
        </p:sp>
        <p:pic>
          <p:nvPicPr>
            <p:cNvPr id="26631"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2552" y="2750723"/>
              <a:ext cx="3669074" cy="6516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496392" y="3418519"/>
              <a:ext cx="2038315" cy="338554"/>
            </a:xfrm>
            <a:prstGeom prst="rect">
              <a:avLst/>
            </a:prstGeom>
          </p:spPr>
          <p:txBody>
            <a:bodyPr wrap="none">
              <a:spAutoFit/>
            </a:bodyPr>
            <a:lstStyle/>
            <a:p>
              <a:r>
                <a:rPr lang="en-IN" sz="1600" dirty="0">
                  <a:solidFill>
                    <a:srgbClr val="444444"/>
                  </a:solidFill>
                  <a:latin typeface="Open Sans"/>
                </a:rPr>
                <a:t>We can knock </a:t>
              </a:r>
              <a:r>
                <a:rPr lang="en-IN" sz="1600" dirty="0" smtClean="0">
                  <a:solidFill>
                    <a:srgbClr val="444444"/>
                  </a:solidFill>
                  <a:latin typeface="Open Sans"/>
                </a:rPr>
                <a:t>off an</a:t>
              </a:r>
              <a:endParaRPr lang="en-IN" sz="1600" dirty="0"/>
            </a:p>
          </p:txBody>
        </p:sp>
        <p:grpSp>
          <p:nvGrpSpPr>
            <p:cNvPr id="5" name="Group 4"/>
            <p:cNvGrpSpPr/>
            <p:nvPr/>
          </p:nvGrpSpPr>
          <p:grpSpPr>
            <a:xfrm>
              <a:off x="2534707" y="3396479"/>
              <a:ext cx="1371500" cy="403865"/>
              <a:chOff x="2250660" y="4439079"/>
              <a:chExt cx="1371500" cy="403865"/>
            </a:xfrm>
          </p:grpSpPr>
          <p:pic>
            <p:nvPicPr>
              <p:cNvPr id="26632"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0660" y="4473276"/>
                <a:ext cx="414164" cy="3696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33"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8419" y="4448934"/>
                <a:ext cx="463741" cy="3400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Rectangle 14"/>
              <p:cNvSpPr/>
              <p:nvPr/>
            </p:nvSpPr>
            <p:spPr>
              <a:xfrm>
                <a:off x="2586228" y="4439079"/>
                <a:ext cx="569387" cy="369332"/>
              </a:xfrm>
              <a:prstGeom prst="rect">
                <a:avLst/>
              </a:prstGeom>
            </p:spPr>
            <p:txBody>
              <a:bodyPr wrap="none">
                <a:spAutoFit/>
              </a:bodyPr>
              <a:lstStyle/>
              <a:p>
                <a:r>
                  <a:rPr lang="en-IN" dirty="0" smtClean="0">
                    <a:solidFill>
                      <a:srgbClr val="444444"/>
                    </a:solidFill>
                    <a:latin typeface="Open Sans"/>
                  </a:rPr>
                  <a:t>and</a:t>
                </a:r>
                <a:endParaRPr lang="en-IN" dirty="0"/>
              </a:p>
            </p:txBody>
          </p:sp>
        </p:grpSp>
        <p:pic>
          <p:nvPicPr>
            <p:cNvPr id="26635" name="Picture 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55982" y="3334431"/>
              <a:ext cx="3185346" cy="906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636" name="Picture 1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73742" y="4186110"/>
              <a:ext cx="3080843" cy="587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7" name="Rectangle 16"/>
          <p:cNvSpPr/>
          <p:nvPr/>
        </p:nvSpPr>
        <p:spPr>
          <a:xfrm>
            <a:off x="653481" y="2878172"/>
            <a:ext cx="8275319" cy="338554"/>
          </a:xfrm>
          <a:prstGeom prst="rect">
            <a:avLst/>
          </a:prstGeom>
        </p:spPr>
        <p:txBody>
          <a:bodyPr wrap="square">
            <a:spAutoFit/>
          </a:bodyPr>
          <a:lstStyle/>
          <a:p>
            <a:r>
              <a:rPr lang="en-IN" sz="1600" dirty="0" smtClean="0">
                <a:solidFill>
                  <a:srgbClr val="444444"/>
                </a:solidFill>
                <a:latin typeface="+mj-lt"/>
              </a:rPr>
              <a:t>We can estimate the </a:t>
            </a:r>
            <a:r>
              <a:rPr lang="en-IN" sz="1600" dirty="0" smtClean="0">
                <a:solidFill>
                  <a:srgbClr val="FF0000"/>
                </a:solidFill>
                <a:latin typeface="+mj-lt"/>
              </a:rPr>
              <a:t>current state </a:t>
            </a:r>
            <a:r>
              <a:rPr lang="en-IN" sz="1600" dirty="0" smtClean="0">
                <a:solidFill>
                  <a:srgbClr val="444444"/>
                </a:solidFill>
                <a:latin typeface="+mj-lt"/>
              </a:rPr>
              <a:t>taking into account  </a:t>
            </a:r>
            <a:r>
              <a:rPr lang="en-IN" sz="1600" dirty="0" smtClean="0">
                <a:solidFill>
                  <a:srgbClr val="FF0000"/>
                </a:solidFill>
                <a:latin typeface="+mj-lt"/>
              </a:rPr>
              <a:t>previous state </a:t>
            </a:r>
            <a:r>
              <a:rPr lang="en-IN" sz="1600" dirty="0" smtClean="0">
                <a:solidFill>
                  <a:srgbClr val="444444"/>
                </a:solidFill>
                <a:latin typeface="+mj-lt"/>
              </a:rPr>
              <a:t>and </a:t>
            </a:r>
            <a:r>
              <a:rPr lang="en-IN" sz="1600" dirty="0" smtClean="0">
                <a:solidFill>
                  <a:srgbClr val="FF0000"/>
                </a:solidFill>
                <a:latin typeface="+mj-lt"/>
              </a:rPr>
              <a:t>current  measurement</a:t>
            </a:r>
          </a:p>
        </p:txBody>
      </p:sp>
      <p:sp>
        <p:nvSpPr>
          <p:cNvPr id="9" name="Rectangle 8"/>
          <p:cNvSpPr/>
          <p:nvPr/>
        </p:nvSpPr>
        <p:spPr>
          <a:xfrm>
            <a:off x="747842" y="3535242"/>
            <a:ext cx="8396158" cy="338554"/>
          </a:xfrm>
          <a:prstGeom prst="rect">
            <a:avLst/>
          </a:prstGeom>
        </p:spPr>
        <p:txBody>
          <a:bodyPr wrap="square">
            <a:spAutoFit/>
          </a:bodyPr>
          <a:lstStyle/>
          <a:p>
            <a:r>
              <a:rPr lang="en-US" sz="1600" dirty="0">
                <a:solidFill>
                  <a:srgbClr val="00B0F0"/>
                </a:solidFill>
                <a:latin typeface="Open Sans"/>
              </a:rPr>
              <a:t>Current  Estimate = Previous </a:t>
            </a:r>
            <a:r>
              <a:rPr lang="en-US" sz="1600" dirty="0" smtClean="0">
                <a:solidFill>
                  <a:srgbClr val="00B0F0"/>
                </a:solidFill>
                <a:latin typeface="Open Sans"/>
              </a:rPr>
              <a:t>Estimate +  </a:t>
            </a:r>
            <a:r>
              <a:rPr lang="en-US" sz="1600" dirty="0">
                <a:solidFill>
                  <a:srgbClr val="00B0F0"/>
                </a:solidFill>
                <a:latin typeface="Open Sans"/>
              </a:rPr>
              <a:t>KG (Current </a:t>
            </a:r>
            <a:r>
              <a:rPr lang="en-US" sz="1600" dirty="0" smtClean="0">
                <a:solidFill>
                  <a:srgbClr val="00B0F0"/>
                </a:solidFill>
                <a:latin typeface="Open Sans"/>
              </a:rPr>
              <a:t>Measurement - Previous Estimate</a:t>
            </a:r>
            <a:r>
              <a:rPr lang="en-US" sz="1400" b="1" dirty="0" smtClean="0">
                <a:solidFill>
                  <a:srgbClr val="00B0F0"/>
                </a:solidFill>
                <a:latin typeface="Open Sans"/>
              </a:rPr>
              <a:t>)</a:t>
            </a:r>
            <a:endParaRPr lang="en-IN" sz="1400" b="1" dirty="0">
              <a:solidFill>
                <a:srgbClr val="00B0F0"/>
              </a:solidFill>
            </a:endParaRPr>
          </a:p>
        </p:txBody>
      </p:sp>
      <p:sp>
        <p:nvSpPr>
          <p:cNvPr id="10" name="Rectangle 9"/>
          <p:cNvSpPr/>
          <p:nvPr/>
        </p:nvSpPr>
        <p:spPr>
          <a:xfrm>
            <a:off x="973189" y="5331098"/>
            <a:ext cx="7876726" cy="1323439"/>
          </a:xfrm>
          <a:prstGeom prst="rect">
            <a:avLst/>
          </a:prstGeom>
        </p:spPr>
        <p:txBody>
          <a:bodyPr wrap="square">
            <a:spAutoFit/>
          </a:bodyPr>
          <a:lstStyle/>
          <a:p>
            <a:r>
              <a:rPr lang="en-IN" sz="1600" dirty="0"/>
              <a:t>W</a:t>
            </a:r>
            <a:r>
              <a:rPr lang="en-IN" sz="1600" dirty="0" smtClean="0"/>
              <a:t>hen </a:t>
            </a:r>
            <a:r>
              <a:rPr lang="en-IN" sz="1600" dirty="0"/>
              <a:t>the gain is </a:t>
            </a:r>
            <a:r>
              <a:rPr lang="en-IN" sz="1600" dirty="0">
                <a:solidFill>
                  <a:srgbClr val="FF0000"/>
                </a:solidFill>
              </a:rPr>
              <a:t>zero</a:t>
            </a:r>
            <a:r>
              <a:rPr lang="en-IN" sz="1600" dirty="0"/>
              <a:t>, </a:t>
            </a:r>
            <a:r>
              <a:rPr lang="en-IN" sz="1600" dirty="0" smtClean="0"/>
              <a:t>measurement </a:t>
            </a:r>
            <a:r>
              <a:rPr lang="en-IN" sz="1600" dirty="0"/>
              <a:t>has no effect, and we get the original equation relating the current state to the previous</a:t>
            </a:r>
            <a:r>
              <a:rPr lang="en-IN" sz="1600" dirty="0" smtClean="0"/>
              <a:t>.</a:t>
            </a:r>
          </a:p>
          <a:p>
            <a:endParaRPr lang="en-IN" sz="1600" dirty="0" smtClean="0"/>
          </a:p>
          <a:p>
            <a:r>
              <a:rPr lang="en-IN" sz="1600" dirty="0"/>
              <a:t>When the gain is </a:t>
            </a:r>
            <a:r>
              <a:rPr lang="en-IN" sz="1600" dirty="0">
                <a:solidFill>
                  <a:srgbClr val="FF0000"/>
                </a:solidFill>
              </a:rPr>
              <a:t>one</a:t>
            </a:r>
            <a:r>
              <a:rPr lang="en-IN" sz="1600" dirty="0"/>
              <a:t>, the previous state doesn't matter, we get the current state estimation entirely from the current Measurement</a:t>
            </a:r>
            <a:r>
              <a:rPr lang="en-IN" sz="1600" dirty="0" smtClean="0"/>
              <a:t>.</a:t>
            </a:r>
            <a:endParaRPr lang="en-IN" sz="1600" dirty="0"/>
          </a:p>
        </p:txBody>
      </p:sp>
      <p:sp>
        <p:nvSpPr>
          <p:cNvPr id="23" name="Rectangle 22"/>
          <p:cNvSpPr/>
          <p:nvPr/>
        </p:nvSpPr>
        <p:spPr>
          <a:xfrm>
            <a:off x="1340125" y="4167992"/>
            <a:ext cx="6236331" cy="338554"/>
          </a:xfrm>
          <a:prstGeom prst="rect">
            <a:avLst/>
          </a:prstGeom>
        </p:spPr>
        <p:txBody>
          <a:bodyPr wrap="square">
            <a:spAutoFit/>
          </a:bodyPr>
          <a:lstStyle/>
          <a:p>
            <a:r>
              <a:rPr lang="en-US" sz="1600" dirty="0" smtClean="0">
                <a:solidFill>
                  <a:srgbClr val="00B0F0"/>
                </a:solidFill>
                <a:latin typeface="+mj-lt"/>
              </a:rPr>
              <a:t>Error in Current Estimate = (1-KG) * Error in Previous Estimate</a:t>
            </a:r>
            <a:endParaRPr lang="en-IN" sz="1600" dirty="0">
              <a:solidFill>
                <a:srgbClr val="00B0F0"/>
              </a:solidFill>
              <a:latin typeface="+mj-lt"/>
            </a:endParaRPr>
          </a:p>
        </p:txBody>
      </p:sp>
      <p:grpSp>
        <p:nvGrpSpPr>
          <p:cNvPr id="16" name="Group 15"/>
          <p:cNvGrpSpPr/>
          <p:nvPr/>
        </p:nvGrpSpPr>
        <p:grpSpPr>
          <a:xfrm>
            <a:off x="1306439" y="4514813"/>
            <a:ext cx="7311760" cy="657041"/>
            <a:chOff x="1101145" y="5603420"/>
            <a:chExt cx="5419244" cy="657041"/>
          </a:xfrm>
        </p:grpSpPr>
        <p:sp>
          <p:nvSpPr>
            <p:cNvPr id="24" name="Rectangle 23"/>
            <p:cNvSpPr/>
            <p:nvPr/>
          </p:nvSpPr>
          <p:spPr>
            <a:xfrm>
              <a:off x="1101145" y="5726530"/>
              <a:ext cx="1547284" cy="338554"/>
            </a:xfrm>
            <a:prstGeom prst="rect">
              <a:avLst/>
            </a:prstGeom>
          </p:spPr>
          <p:txBody>
            <a:bodyPr wrap="square">
              <a:spAutoFit/>
            </a:bodyPr>
            <a:lstStyle/>
            <a:p>
              <a:r>
                <a:rPr lang="en-US" sz="1600" dirty="0" smtClean="0">
                  <a:solidFill>
                    <a:srgbClr val="00B0F0"/>
                  </a:solidFill>
                  <a:latin typeface="+mj-lt"/>
                </a:rPr>
                <a:t>Kalman Gain =</a:t>
              </a:r>
            </a:p>
          </p:txBody>
        </p:sp>
        <p:sp>
          <p:nvSpPr>
            <p:cNvPr id="12" name="Rectangle 11"/>
            <p:cNvSpPr/>
            <p:nvPr/>
          </p:nvSpPr>
          <p:spPr>
            <a:xfrm>
              <a:off x="2648429" y="5921907"/>
              <a:ext cx="3871960" cy="338554"/>
            </a:xfrm>
            <a:prstGeom prst="rect">
              <a:avLst/>
            </a:prstGeom>
          </p:spPr>
          <p:txBody>
            <a:bodyPr wrap="square">
              <a:spAutoFit/>
            </a:bodyPr>
            <a:lstStyle/>
            <a:p>
              <a:r>
                <a:rPr lang="en-US" sz="1600" dirty="0">
                  <a:solidFill>
                    <a:srgbClr val="00B0F0"/>
                  </a:solidFill>
                  <a:latin typeface="+mj-lt"/>
                </a:rPr>
                <a:t>Error in Previous Estimate + Measurement </a:t>
              </a:r>
              <a:r>
                <a:rPr lang="en-US" sz="1600" dirty="0" smtClean="0">
                  <a:solidFill>
                    <a:srgbClr val="00B0F0"/>
                  </a:solidFill>
                  <a:latin typeface="+mj-lt"/>
                </a:rPr>
                <a:t>Error</a:t>
              </a:r>
              <a:endParaRPr lang="en-IN" sz="1600" dirty="0">
                <a:solidFill>
                  <a:srgbClr val="00B0F0"/>
                </a:solidFill>
                <a:latin typeface="+mj-lt"/>
              </a:endParaRPr>
            </a:p>
          </p:txBody>
        </p:sp>
        <p:sp>
          <p:nvSpPr>
            <p:cNvPr id="13" name="Rectangle 12"/>
            <p:cNvSpPr/>
            <p:nvPr/>
          </p:nvSpPr>
          <p:spPr>
            <a:xfrm>
              <a:off x="3234293" y="5603420"/>
              <a:ext cx="2005742" cy="338554"/>
            </a:xfrm>
            <a:prstGeom prst="rect">
              <a:avLst/>
            </a:prstGeom>
          </p:spPr>
          <p:txBody>
            <a:bodyPr wrap="none">
              <a:spAutoFit/>
            </a:bodyPr>
            <a:lstStyle/>
            <a:p>
              <a:r>
                <a:rPr lang="en-US" sz="1600" dirty="0">
                  <a:solidFill>
                    <a:srgbClr val="00B0F0"/>
                  </a:solidFill>
                  <a:latin typeface="+mj-lt"/>
                </a:rPr>
                <a:t>(Error in Previous Estimate)</a:t>
              </a:r>
              <a:endParaRPr lang="en-IN" sz="1600" dirty="0">
                <a:latin typeface="+mj-lt"/>
              </a:endParaRPr>
            </a:p>
          </p:txBody>
        </p:sp>
        <p:sp>
          <p:nvSpPr>
            <p:cNvPr id="14" name="TextBox 13"/>
            <p:cNvSpPr txBox="1"/>
            <p:nvPr/>
          </p:nvSpPr>
          <p:spPr>
            <a:xfrm>
              <a:off x="2530779" y="5726530"/>
              <a:ext cx="3989610" cy="338554"/>
            </a:xfrm>
            <a:prstGeom prst="rect">
              <a:avLst/>
            </a:prstGeom>
            <a:noFill/>
          </p:spPr>
          <p:txBody>
            <a:bodyPr wrap="square" rtlCol="0">
              <a:spAutoFit/>
            </a:bodyPr>
            <a:lstStyle/>
            <a:p>
              <a:r>
                <a:rPr lang="en-US" sz="1600" dirty="0" smtClean="0">
                  <a:solidFill>
                    <a:schemeClr val="tx2">
                      <a:lumMod val="50000"/>
                    </a:schemeClr>
                  </a:solidFill>
                  <a:latin typeface="+mj-lt"/>
                </a:rPr>
                <a:t>----------------------------------------------------------------</a:t>
              </a:r>
              <a:endParaRPr lang="en-IN" sz="1600" dirty="0" err="1" smtClean="0">
                <a:solidFill>
                  <a:schemeClr val="tx2">
                    <a:lumMod val="50000"/>
                  </a:schemeClr>
                </a:solidFill>
                <a:latin typeface="+mj-lt"/>
              </a:endParaRPr>
            </a:p>
          </p:txBody>
        </p:sp>
      </p:grpSp>
    </p:spTree>
    <p:extLst>
      <p:ext uri="{BB962C8B-B14F-4D97-AF65-F5344CB8AC3E}">
        <p14:creationId xmlns:p14="http://schemas.microsoft.com/office/powerpoint/2010/main" val="399198210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889" y="152400"/>
            <a:ext cx="8229600" cy="792162"/>
          </a:xfrm>
        </p:spPr>
        <p:txBody>
          <a:bodyPr/>
          <a:lstStyle/>
          <a:p>
            <a:r>
              <a:rPr lang="en-US" dirty="0">
                <a:solidFill>
                  <a:srgbClr val="C00000"/>
                </a:solidFill>
              </a:rPr>
              <a:t>Kalman Filter</a:t>
            </a:r>
            <a:endParaRPr lang="en-IN" dirty="0">
              <a:solidFill>
                <a:srgbClr val="C00000"/>
              </a:solidFill>
            </a:endParaRPr>
          </a:p>
        </p:txBody>
      </p:sp>
      <p:pic>
        <p:nvPicPr>
          <p:cNvPr id="16386" name="Picture 2"/>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2397198" y="1846126"/>
            <a:ext cx="4718050" cy="1395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 name="Group 2"/>
          <p:cNvGrpSpPr/>
          <p:nvPr/>
        </p:nvGrpSpPr>
        <p:grpSpPr>
          <a:xfrm>
            <a:off x="2819400" y="4201315"/>
            <a:ext cx="3298603" cy="1439508"/>
            <a:chOff x="4632779" y="4080502"/>
            <a:chExt cx="3298603" cy="1439508"/>
          </a:xfrm>
        </p:grpSpPr>
        <p:pic>
          <p:nvPicPr>
            <p:cNvPr id="9"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32779" y="4080502"/>
              <a:ext cx="3185346" cy="9068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50539" y="4932181"/>
              <a:ext cx="3080843" cy="587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4" name="TextBox 13"/>
          <p:cNvSpPr txBox="1"/>
          <p:nvPr/>
        </p:nvSpPr>
        <p:spPr>
          <a:xfrm>
            <a:off x="2248154" y="1440452"/>
            <a:ext cx="927463" cy="369332"/>
          </a:xfrm>
          <a:prstGeom prst="rect">
            <a:avLst/>
          </a:prstGeom>
          <a:noFill/>
        </p:spPr>
        <p:txBody>
          <a:bodyPr wrap="square" rtlCol="0">
            <a:spAutoFit/>
          </a:bodyPr>
          <a:lstStyle/>
          <a:p>
            <a:r>
              <a:rPr lang="en-US" dirty="0" smtClean="0">
                <a:solidFill>
                  <a:schemeClr val="tx2">
                    <a:lumMod val="50000"/>
                  </a:schemeClr>
                </a:solidFill>
              </a:rPr>
              <a:t>Predict</a:t>
            </a:r>
            <a:endParaRPr lang="en-IN" dirty="0" err="1" smtClean="0">
              <a:solidFill>
                <a:schemeClr val="tx2">
                  <a:lumMod val="50000"/>
                </a:schemeClr>
              </a:solidFill>
            </a:endParaRPr>
          </a:p>
        </p:txBody>
      </p:sp>
      <p:sp>
        <p:nvSpPr>
          <p:cNvPr id="17" name="TextBox 16"/>
          <p:cNvSpPr txBox="1"/>
          <p:nvPr/>
        </p:nvSpPr>
        <p:spPr>
          <a:xfrm>
            <a:off x="2248154" y="3565343"/>
            <a:ext cx="927463" cy="369332"/>
          </a:xfrm>
          <a:prstGeom prst="rect">
            <a:avLst/>
          </a:prstGeom>
          <a:noFill/>
        </p:spPr>
        <p:txBody>
          <a:bodyPr wrap="square" rtlCol="0">
            <a:spAutoFit/>
          </a:bodyPr>
          <a:lstStyle/>
          <a:p>
            <a:r>
              <a:rPr lang="en-US" dirty="0" smtClean="0">
                <a:solidFill>
                  <a:schemeClr val="tx2">
                    <a:lumMod val="50000"/>
                  </a:schemeClr>
                </a:solidFill>
              </a:rPr>
              <a:t>Update</a:t>
            </a:r>
            <a:endParaRPr lang="en-IN" dirty="0" err="1" smtClean="0">
              <a:solidFill>
                <a:schemeClr val="tx2">
                  <a:lumMod val="50000"/>
                </a:schemeClr>
              </a:solidFill>
            </a:endParaRPr>
          </a:p>
        </p:txBody>
      </p:sp>
    </p:spTree>
    <p:extLst>
      <p:ext uri="{BB962C8B-B14F-4D97-AF65-F5344CB8AC3E}">
        <p14:creationId xmlns:p14="http://schemas.microsoft.com/office/powerpoint/2010/main" val="19998247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4963" y="160338"/>
            <a:ext cx="8229600" cy="792162"/>
          </a:xfrm>
        </p:spPr>
        <p:txBody>
          <a:bodyPr/>
          <a:lstStyle/>
          <a:p>
            <a:r>
              <a:rPr lang="en-US" dirty="0">
                <a:solidFill>
                  <a:srgbClr val="C00000"/>
                </a:solidFill>
              </a:rPr>
              <a:t>Kalman Filter Model</a:t>
            </a:r>
            <a:endParaRPr lang="en-IN" dirty="0">
              <a:solidFill>
                <a:srgbClr val="C00000"/>
              </a:solidFill>
            </a:endParaRPr>
          </a:p>
        </p:txBody>
      </p:sp>
      <p:sp>
        <p:nvSpPr>
          <p:cNvPr id="3" name="AutoShape 4" descr="https://upload.wikimedia.org/wikipedia/commons/thumb/a/a5/Basic_concept_of_Kalman_filtering.svg/400px-Basic_concept_of_Kalman_filtering.svg.pn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8437"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541417"/>
            <a:ext cx="7697763" cy="4097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353430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142" y="112706"/>
            <a:ext cx="8229600" cy="792162"/>
          </a:xfrm>
          <a:ln>
            <a:noFill/>
          </a:ln>
        </p:spPr>
        <p:txBody>
          <a:bodyPr/>
          <a:lstStyle/>
          <a:p>
            <a:r>
              <a:rPr lang="en-US" dirty="0">
                <a:solidFill>
                  <a:srgbClr val="C00000"/>
                </a:solidFill>
              </a:rPr>
              <a:t>Kalman Filter Data Flow</a:t>
            </a:r>
            <a:endParaRPr lang="en-IN" dirty="0">
              <a:solidFill>
                <a:srgbClr val="C00000"/>
              </a:solidFill>
            </a:endParaRPr>
          </a:p>
        </p:txBody>
      </p:sp>
      <p:sp>
        <p:nvSpPr>
          <p:cNvPr id="10" name="TextBox 9"/>
          <p:cNvSpPr txBox="1"/>
          <p:nvPr/>
        </p:nvSpPr>
        <p:spPr>
          <a:xfrm>
            <a:off x="4775522" y="5202012"/>
            <a:ext cx="1148834" cy="558708"/>
          </a:xfrm>
          <a:prstGeom prst="rect">
            <a:avLst/>
          </a:prstGeom>
          <a:noFill/>
          <a:ln>
            <a:solidFill>
              <a:schemeClr val="accent1"/>
            </a:solidFill>
          </a:ln>
        </p:spPr>
        <p:txBody>
          <a:bodyPr wrap="square" rtlCol="0">
            <a:spAutoFit/>
          </a:bodyPr>
          <a:lstStyle/>
          <a:p>
            <a:pPr algn="ctr"/>
            <a:r>
              <a:rPr lang="en-US" sz="1200" b="1" dirty="0" smtClean="0">
                <a:solidFill>
                  <a:schemeClr val="accent4">
                    <a:lumMod val="60000"/>
                    <a:lumOff val="40000"/>
                  </a:schemeClr>
                </a:solidFill>
              </a:rPr>
              <a:t>Update Estimates</a:t>
            </a:r>
            <a:endParaRPr lang="en-IN" sz="1200" b="1" dirty="0" err="1" smtClean="0">
              <a:solidFill>
                <a:schemeClr val="accent4">
                  <a:lumMod val="60000"/>
                  <a:lumOff val="40000"/>
                </a:schemeClr>
              </a:solidFill>
            </a:endParaRPr>
          </a:p>
        </p:txBody>
      </p:sp>
      <p:sp>
        <p:nvSpPr>
          <p:cNvPr id="3" name="TextBox 2"/>
          <p:cNvSpPr txBox="1"/>
          <p:nvPr/>
        </p:nvSpPr>
        <p:spPr>
          <a:xfrm>
            <a:off x="1204962" y="2933247"/>
            <a:ext cx="1254968" cy="461665"/>
          </a:xfrm>
          <a:prstGeom prst="rect">
            <a:avLst/>
          </a:prstGeom>
          <a:noFill/>
          <a:ln>
            <a:solidFill>
              <a:schemeClr val="accent1"/>
            </a:solidFill>
          </a:ln>
        </p:spPr>
        <p:txBody>
          <a:bodyPr wrap="square" rtlCol="0">
            <a:spAutoFit/>
          </a:bodyPr>
          <a:lstStyle/>
          <a:p>
            <a:pPr algn="ctr"/>
            <a:r>
              <a:rPr lang="en-US" sz="1200" dirty="0" smtClean="0">
                <a:solidFill>
                  <a:schemeClr val="tx2">
                    <a:lumMod val="50000"/>
                  </a:schemeClr>
                </a:solidFill>
              </a:rPr>
              <a:t>Error in </a:t>
            </a:r>
            <a:r>
              <a:rPr lang="en-US" sz="1200" dirty="0">
                <a:solidFill>
                  <a:schemeClr val="tx2">
                    <a:lumMod val="50000"/>
                  </a:schemeClr>
                </a:solidFill>
              </a:rPr>
              <a:t>Estimate</a:t>
            </a:r>
            <a:endParaRPr lang="en-IN" sz="1200" dirty="0" err="1">
              <a:solidFill>
                <a:schemeClr val="tx2">
                  <a:lumMod val="50000"/>
                </a:schemeClr>
              </a:solidFill>
            </a:endParaRPr>
          </a:p>
        </p:txBody>
      </p:sp>
      <p:sp>
        <p:nvSpPr>
          <p:cNvPr id="4" name="TextBox 3"/>
          <p:cNvSpPr txBox="1"/>
          <p:nvPr/>
        </p:nvSpPr>
        <p:spPr>
          <a:xfrm>
            <a:off x="1158309" y="1666103"/>
            <a:ext cx="1357605" cy="558708"/>
          </a:xfrm>
          <a:prstGeom prst="rect">
            <a:avLst/>
          </a:prstGeom>
          <a:noFill/>
          <a:ln>
            <a:solidFill>
              <a:srgbClr val="0070C0"/>
            </a:solidFill>
          </a:ln>
        </p:spPr>
        <p:txBody>
          <a:bodyPr wrap="square" rtlCol="0">
            <a:spAutoFit/>
          </a:bodyPr>
          <a:lstStyle/>
          <a:p>
            <a:pPr algn="ctr"/>
            <a:r>
              <a:rPr lang="en-US" sz="1200" b="1" dirty="0">
                <a:solidFill>
                  <a:srgbClr val="002060"/>
                </a:solidFill>
              </a:rPr>
              <a:t>O</a:t>
            </a:r>
            <a:r>
              <a:rPr lang="en-US" sz="1200" b="1" dirty="0" smtClean="0">
                <a:solidFill>
                  <a:srgbClr val="002060"/>
                </a:solidFill>
              </a:rPr>
              <a:t>riginal Error Estimate</a:t>
            </a:r>
            <a:endParaRPr lang="en-IN" sz="1200" b="1" dirty="0" err="1" smtClean="0">
              <a:solidFill>
                <a:srgbClr val="002060"/>
              </a:solidFill>
            </a:endParaRPr>
          </a:p>
        </p:txBody>
      </p:sp>
      <p:sp>
        <p:nvSpPr>
          <p:cNvPr id="5" name="TextBox 4"/>
          <p:cNvSpPr txBox="1"/>
          <p:nvPr/>
        </p:nvSpPr>
        <p:spPr>
          <a:xfrm>
            <a:off x="2582511" y="2937890"/>
            <a:ext cx="1480651" cy="461665"/>
          </a:xfrm>
          <a:prstGeom prst="rect">
            <a:avLst/>
          </a:prstGeom>
          <a:noFill/>
          <a:ln>
            <a:solidFill>
              <a:schemeClr val="accent1"/>
            </a:solidFill>
          </a:ln>
        </p:spPr>
        <p:txBody>
          <a:bodyPr wrap="square" rtlCol="0" anchor="ctr">
            <a:spAutoFit/>
          </a:bodyPr>
          <a:lstStyle/>
          <a:p>
            <a:pPr algn="ctr"/>
            <a:r>
              <a:rPr lang="en-US" sz="1200" dirty="0" smtClean="0">
                <a:solidFill>
                  <a:schemeClr val="tx2">
                    <a:lumMod val="50000"/>
                  </a:schemeClr>
                </a:solidFill>
              </a:rPr>
              <a:t>Error in Data (Measurement)</a:t>
            </a:r>
            <a:endParaRPr lang="en-IN" sz="1200" dirty="0" err="1" smtClean="0">
              <a:solidFill>
                <a:schemeClr val="tx2">
                  <a:lumMod val="50000"/>
                </a:schemeClr>
              </a:solidFill>
            </a:endParaRPr>
          </a:p>
        </p:txBody>
      </p:sp>
      <p:sp>
        <p:nvSpPr>
          <p:cNvPr id="6" name="TextBox 5"/>
          <p:cNvSpPr txBox="1"/>
          <p:nvPr/>
        </p:nvSpPr>
        <p:spPr>
          <a:xfrm>
            <a:off x="4200088" y="3777716"/>
            <a:ext cx="2316326" cy="276999"/>
          </a:xfrm>
          <a:prstGeom prst="rect">
            <a:avLst/>
          </a:prstGeom>
          <a:noFill/>
          <a:ln>
            <a:solidFill>
              <a:schemeClr val="accent1"/>
            </a:solidFill>
          </a:ln>
        </p:spPr>
        <p:txBody>
          <a:bodyPr wrap="square" rtlCol="0" anchor="ctr">
            <a:spAutoFit/>
          </a:bodyPr>
          <a:lstStyle/>
          <a:p>
            <a:r>
              <a:rPr lang="en-US" sz="1200" dirty="0" smtClean="0">
                <a:solidFill>
                  <a:schemeClr val="tx2">
                    <a:lumMod val="50000"/>
                  </a:schemeClr>
                </a:solidFill>
              </a:rPr>
              <a:t>Calculate Current Estimate</a:t>
            </a:r>
            <a:endParaRPr lang="en-IN" sz="1200" dirty="0" err="1" smtClean="0">
              <a:solidFill>
                <a:schemeClr val="tx2">
                  <a:lumMod val="50000"/>
                </a:schemeClr>
              </a:solidFill>
            </a:endParaRPr>
          </a:p>
        </p:txBody>
      </p:sp>
      <p:sp>
        <p:nvSpPr>
          <p:cNvPr id="7" name="TextBox 6"/>
          <p:cNvSpPr txBox="1"/>
          <p:nvPr/>
        </p:nvSpPr>
        <p:spPr>
          <a:xfrm>
            <a:off x="5584519" y="2880995"/>
            <a:ext cx="949392" cy="461665"/>
          </a:xfrm>
          <a:prstGeom prst="rect">
            <a:avLst/>
          </a:prstGeom>
          <a:noFill/>
          <a:ln>
            <a:solidFill>
              <a:schemeClr val="accent1"/>
            </a:solidFill>
          </a:ln>
        </p:spPr>
        <p:txBody>
          <a:bodyPr wrap="square" rtlCol="0">
            <a:spAutoFit/>
          </a:bodyPr>
          <a:lstStyle/>
          <a:p>
            <a:pPr algn="ctr"/>
            <a:r>
              <a:rPr lang="en-US" sz="1200" dirty="0" smtClean="0">
                <a:solidFill>
                  <a:schemeClr val="tx2">
                    <a:lumMod val="50000"/>
                  </a:schemeClr>
                </a:solidFill>
              </a:rPr>
              <a:t>Measured </a:t>
            </a:r>
            <a:r>
              <a:rPr lang="en-US" sz="1200" dirty="0">
                <a:solidFill>
                  <a:schemeClr val="tx2">
                    <a:lumMod val="50000"/>
                  </a:schemeClr>
                </a:solidFill>
              </a:rPr>
              <a:t>Value</a:t>
            </a:r>
            <a:endParaRPr lang="en-IN" sz="1200" dirty="0" err="1">
              <a:solidFill>
                <a:schemeClr val="tx2">
                  <a:lumMod val="50000"/>
                </a:schemeClr>
              </a:solidFill>
            </a:endParaRPr>
          </a:p>
        </p:txBody>
      </p:sp>
      <p:sp>
        <p:nvSpPr>
          <p:cNvPr id="8" name="TextBox 7"/>
          <p:cNvSpPr txBox="1"/>
          <p:nvPr/>
        </p:nvSpPr>
        <p:spPr>
          <a:xfrm>
            <a:off x="6866313" y="3686462"/>
            <a:ext cx="2120381" cy="461665"/>
          </a:xfrm>
          <a:prstGeom prst="rect">
            <a:avLst/>
          </a:prstGeom>
          <a:noFill/>
          <a:ln>
            <a:solidFill>
              <a:schemeClr val="accent1"/>
            </a:solidFill>
          </a:ln>
        </p:spPr>
        <p:txBody>
          <a:bodyPr wrap="square" rtlCol="0" anchor="ctr">
            <a:spAutoFit/>
          </a:bodyPr>
          <a:lstStyle/>
          <a:p>
            <a:pPr algn="ctr"/>
            <a:r>
              <a:rPr lang="en-US" sz="1200" dirty="0" smtClean="0">
                <a:solidFill>
                  <a:schemeClr val="tx2">
                    <a:lumMod val="50000"/>
                  </a:schemeClr>
                </a:solidFill>
              </a:rPr>
              <a:t>Calculate New Error in Estimate</a:t>
            </a:r>
            <a:endParaRPr lang="en-IN" sz="1200" dirty="0" err="1" smtClean="0">
              <a:solidFill>
                <a:schemeClr val="tx2">
                  <a:lumMod val="50000"/>
                </a:schemeClr>
              </a:solidFill>
            </a:endParaRPr>
          </a:p>
        </p:txBody>
      </p:sp>
      <p:sp>
        <p:nvSpPr>
          <p:cNvPr id="9" name="TextBox 8"/>
          <p:cNvSpPr txBox="1"/>
          <p:nvPr/>
        </p:nvSpPr>
        <p:spPr>
          <a:xfrm>
            <a:off x="1645251" y="3775090"/>
            <a:ext cx="2057400" cy="276999"/>
          </a:xfrm>
          <a:prstGeom prst="rect">
            <a:avLst/>
          </a:prstGeom>
          <a:noFill/>
          <a:ln>
            <a:solidFill>
              <a:schemeClr val="accent1"/>
            </a:solidFill>
          </a:ln>
        </p:spPr>
        <p:txBody>
          <a:bodyPr wrap="square" rtlCol="0" anchor="ctr">
            <a:spAutoFit/>
          </a:bodyPr>
          <a:lstStyle/>
          <a:p>
            <a:pPr algn="ctr"/>
            <a:r>
              <a:rPr lang="en-US" sz="1200" dirty="0" smtClean="0">
                <a:solidFill>
                  <a:schemeClr val="tx2">
                    <a:lumMod val="50000"/>
                  </a:schemeClr>
                </a:solidFill>
              </a:rPr>
              <a:t>Calculate Kalman Gain</a:t>
            </a:r>
            <a:endParaRPr lang="en-IN" sz="1200" dirty="0" err="1" smtClean="0">
              <a:solidFill>
                <a:schemeClr val="tx2">
                  <a:lumMod val="50000"/>
                </a:schemeClr>
              </a:solidFill>
            </a:endParaRPr>
          </a:p>
        </p:txBody>
      </p:sp>
      <p:sp>
        <p:nvSpPr>
          <p:cNvPr id="11" name="TextBox 10"/>
          <p:cNvSpPr txBox="1"/>
          <p:nvPr/>
        </p:nvSpPr>
        <p:spPr>
          <a:xfrm>
            <a:off x="4403497" y="2902432"/>
            <a:ext cx="1053194" cy="461665"/>
          </a:xfrm>
          <a:prstGeom prst="rect">
            <a:avLst/>
          </a:prstGeom>
          <a:noFill/>
          <a:ln>
            <a:solidFill>
              <a:schemeClr val="accent1"/>
            </a:solidFill>
          </a:ln>
        </p:spPr>
        <p:txBody>
          <a:bodyPr wrap="square" rtlCol="0">
            <a:spAutoFit/>
          </a:bodyPr>
          <a:lstStyle/>
          <a:p>
            <a:pPr algn="ctr"/>
            <a:r>
              <a:rPr lang="en-US" sz="1200" dirty="0" smtClean="0">
                <a:solidFill>
                  <a:schemeClr val="tx2">
                    <a:lumMod val="50000"/>
                  </a:schemeClr>
                </a:solidFill>
              </a:rPr>
              <a:t>Previous </a:t>
            </a:r>
            <a:r>
              <a:rPr lang="en-US" sz="1200" dirty="0">
                <a:solidFill>
                  <a:schemeClr val="tx2">
                    <a:lumMod val="50000"/>
                  </a:schemeClr>
                </a:solidFill>
              </a:rPr>
              <a:t>Estimate</a:t>
            </a:r>
            <a:endParaRPr lang="en-IN" sz="1200" dirty="0" err="1">
              <a:solidFill>
                <a:schemeClr val="tx2">
                  <a:lumMod val="50000"/>
                </a:schemeClr>
              </a:solidFill>
            </a:endParaRPr>
          </a:p>
        </p:txBody>
      </p:sp>
      <p:sp>
        <p:nvSpPr>
          <p:cNvPr id="12" name="TextBox 11"/>
          <p:cNvSpPr txBox="1"/>
          <p:nvPr/>
        </p:nvSpPr>
        <p:spPr>
          <a:xfrm>
            <a:off x="4459480" y="1645920"/>
            <a:ext cx="949973" cy="461665"/>
          </a:xfrm>
          <a:prstGeom prst="rect">
            <a:avLst/>
          </a:prstGeom>
          <a:noFill/>
          <a:ln>
            <a:solidFill>
              <a:srgbClr val="0070C0"/>
            </a:solidFill>
          </a:ln>
        </p:spPr>
        <p:txBody>
          <a:bodyPr wrap="square" rtlCol="0">
            <a:spAutoFit/>
          </a:bodyPr>
          <a:lstStyle>
            <a:defPPr>
              <a:defRPr lang="en-US"/>
            </a:defPPr>
            <a:lvl1pPr>
              <a:defRPr sz="1200">
                <a:solidFill>
                  <a:schemeClr val="tx2">
                    <a:lumMod val="50000"/>
                  </a:schemeClr>
                </a:solidFill>
              </a:defRPr>
            </a:lvl1pPr>
          </a:lstStyle>
          <a:p>
            <a:pPr algn="ctr"/>
            <a:r>
              <a:rPr lang="en-US" b="1" dirty="0">
                <a:solidFill>
                  <a:srgbClr val="002060"/>
                </a:solidFill>
              </a:rPr>
              <a:t>Original Estimate</a:t>
            </a:r>
            <a:endParaRPr lang="en-IN" b="1" dirty="0" err="1">
              <a:solidFill>
                <a:srgbClr val="002060"/>
              </a:solidFill>
            </a:endParaRPr>
          </a:p>
        </p:txBody>
      </p:sp>
      <p:cxnSp>
        <p:nvCxnSpPr>
          <p:cNvPr id="14" name="Straight Arrow Connector 13"/>
          <p:cNvCxnSpPr>
            <a:stCxn id="3" idx="2"/>
          </p:cNvCxnSpPr>
          <p:nvPr/>
        </p:nvCxnSpPr>
        <p:spPr>
          <a:xfrm>
            <a:off x="1832446" y="3394912"/>
            <a:ext cx="0" cy="382804"/>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5" idx="2"/>
          </p:cNvCxnSpPr>
          <p:nvPr/>
        </p:nvCxnSpPr>
        <p:spPr>
          <a:xfrm>
            <a:off x="3322837" y="3399555"/>
            <a:ext cx="0" cy="349047"/>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9" idx="2"/>
          </p:cNvCxnSpPr>
          <p:nvPr/>
        </p:nvCxnSpPr>
        <p:spPr>
          <a:xfrm>
            <a:off x="2673951" y="4052089"/>
            <a:ext cx="0" cy="356243"/>
          </a:xfrm>
          <a:prstGeom prst="straightConnector1">
            <a:avLst/>
          </a:prstGeom>
          <a:ln>
            <a:solidFill>
              <a:srgbClr val="FF0000"/>
            </a:solidFill>
            <a:prstDash val="solid"/>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2673952" y="4421394"/>
            <a:ext cx="4600575" cy="0"/>
          </a:xfrm>
          <a:prstGeom prst="line">
            <a:avLst/>
          </a:prstGeom>
          <a:ln>
            <a:solidFill>
              <a:srgbClr val="FF0000"/>
            </a:solidFill>
            <a:prstDash val="solid"/>
            <a:tailEnd type="non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6" idx="3"/>
            <a:endCxn id="8" idx="1"/>
          </p:cNvCxnSpPr>
          <p:nvPr/>
        </p:nvCxnSpPr>
        <p:spPr>
          <a:xfrm>
            <a:off x="6516414" y="3916216"/>
            <a:ext cx="349899" cy="1079"/>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 idx="1"/>
          </p:cNvCxnSpPr>
          <p:nvPr/>
        </p:nvCxnSpPr>
        <p:spPr>
          <a:xfrm flipH="1">
            <a:off x="757094" y="3164080"/>
            <a:ext cx="447868" cy="0"/>
          </a:xfrm>
          <a:prstGeom prst="line">
            <a:avLst/>
          </a:prstGeom>
          <a:ln w="9525">
            <a:solidFill>
              <a:srgbClr val="FF0000"/>
            </a:solidFill>
            <a:prstDash val="solid"/>
            <a:headEnd type="triangle"/>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57094" y="3164079"/>
            <a:ext cx="0" cy="1684150"/>
          </a:xfrm>
          <a:prstGeom prst="line">
            <a:avLst/>
          </a:prstGeom>
          <a:ln>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783919" y="4848229"/>
            <a:ext cx="7169410" cy="0"/>
          </a:xfrm>
          <a:prstGeom prst="line">
            <a:avLst/>
          </a:prstGeom>
          <a:ln>
            <a:solidFill>
              <a:srgbClr val="FF0000"/>
            </a:solidFill>
            <a:prstDash val="solid"/>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8" idx="2"/>
          </p:cNvCxnSpPr>
          <p:nvPr/>
        </p:nvCxnSpPr>
        <p:spPr>
          <a:xfrm>
            <a:off x="7926504" y="4148127"/>
            <a:ext cx="0" cy="700102"/>
          </a:xfrm>
          <a:prstGeom prst="line">
            <a:avLst/>
          </a:prstGeom>
          <a:ln>
            <a:solidFill>
              <a:srgbClr val="FF0000"/>
            </a:solidFill>
            <a:prstDash val="solid"/>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6202671" y="1808483"/>
            <a:ext cx="936561" cy="649188"/>
          </a:xfrm>
          <a:prstGeom prst="ellipse">
            <a:avLst/>
          </a:prstGeom>
          <a:noFill/>
          <a:ln>
            <a:solidFill>
              <a:srgbClr val="0070C0"/>
            </a:solidFill>
          </a:ln>
        </p:spPr>
        <p:txBody>
          <a:bodyPr wrap="square" rtlCol="0">
            <a:spAutoFit/>
          </a:bodyPr>
          <a:lstStyle/>
          <a:p>
            <a:pPr algn="ctr"/>
            <a:r>
              <a:rPr lang="en-US" sz="1200" b="1" dirty="0">
                <a:solidFill>
                  <a:srgbClr val="002060"/>
                </a:solidFill>
              </a:rPr>
              <a:t>Data Input</a:t>
            </a:r>
            <a:endParaRPr lang="en-IN" sz="1200" b="1" dirty="0" err="1">
              <a:solidFill>
                <a:srgbClr val="002060"/>
              </a:solidFill>
            </a:endParaRPr>
          </a:p>
        </p:txBody>
      </p:sp>
      <p:sp>
        <p:nvSpPr>
          <p:cNvPr id="63" name="Arc 62"/>
          <p:cNvSpPr/>
          <p:nvPr/>
        </p:nvSpPr>
        <p:spPr>
          <a:xfrm>
            <a:off x="5993900" y="2234219"/>
            <a:ext cx="768609" cy="863674"/>
          </a:xfrm>
          <a:prstGeom prst="arc">
            <a:avLst>
              <a:gd name="adj1" fmla="val 9992020"/>
              <a:gd name="adj2" fmla="val 14440661"/>
            </a:avLst>
          </a:prstGeom>
          <a:noFill/>
          <a:ln>
            <a:solidFill>
              <a:srgbClr val="0070C0"/>
            </a:solidFill>
            <a:prstDash val="sysDash"/>
          </a:ln>
        </p:spPr>
        <p:txBody>
          <a:bodyPr wrap="square" rtlCol="0">
            <a:spAutoFit/>
          </a:bodyPr>
          <a:lstStyle/>
          <a:p>
            <a:endParaRPr lang="en-IN" sz="1200">
              <a:solidFill>
                <a:schemeClr val="tx2">
                  <a:lumMod val="50000"/>
                </a:schemeClr>
              </a:solidFill>
            </a:endParaRPr>
          </a:p>
        </p:txBody>
      </p:sp>
      <p:cxnSp>
        <p:nvCxnSpPr>
          <p:cNvPr id="72" name="Straight Arrow Connector 71"/>
          <p:cNvCxnSpPr>
            <a:stCxn id="4" idx="2"/>
            <a:endCxn id="3" idx="0"/>
          </p:cNvCxnSpPr>
          <p:nvPr/>
        </p:nvCxnSpPr>
        <p:spPr>
          <a:xfrm flipH="1">
            <a:off x="1832446" y="2224811"/>
            <a:ext cx="4666" cy="708436"/>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12" idx="2"/>
            <a:endCxn id="11" idx="0"/>
          </p:cNvCxnSpPr>
          <p:nvPr/>
        </p:nvCxnSpPr>
        <p:spPr>
          <a:xfrm flipH="1">
            <a:off x="4930094" y="2107585"/>
            <a:ext cx="4373" cy="794847"/>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p:nvPr/>
        </p:nvCxnSpPr>
        <p:spPr>
          <a:xfrm flipV="1">
            <a:off x="7274526" y="4196649"/>
            <a:ext cx="0" cy="224745"/>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stCxn id="6" idx="2"/>
            <a:endCxn id="10" idx="0"/>
          </p:cNvCxnSpPr>
          <p:nvPr/>
        </p:nvCxnSpPr>
        <p:spPr>
          <a:xfrm flipH="1">
            <a:off x="5349939" y="4054715"/>
            <a:ext cx="8312" cy="1147297"/>
          </a:xfrm>
          <a:prstGeom prst="straightConnector1">
            <a:avLst/>
          </a:prstGeom>
          <a:ln w="25400">
            <a:solidFill>
              <a:schemeClr val="accent4">
                <a:lumMod val="60000"/>
                <a:lumOff val="40000"/>
              </a:schemeClr>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p:nvPr/>
        </p:nvCxnSpPr>
        <p:spPr>
          <a:xfrm flipH="1">
            <a:off x="4932370" y="3356636"/>
            <a:ext cx="2" cy="391966"/>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a:stCxn id="7" idx="2"/>
          </p:cNvCxnSpPr>
          <p:nvPr/>
        </p:nvCxnSpPr>
        <p:spPr>
          <a:xfrm flipH="1">
            <a:off x="6056853" y="3342660"/>
            <a:ext cx="2362" cy="416379"/>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a:stCxn id="9" idx="3"/>
            <a:endCxn id="6" idx="1"/>
          </p:cNvCxnSpPr>
          <p:nvPr/>
        </p:nvCxnSpPr>
        <p:spPr>
          <a:xfrm>
            <a:off x="3702651" y="3913590"/>
            <a:ext cx="497437" cy="2626"/>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029405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For 1d Problem </a:t>
            </a:r>
            <a:endParaRPr lang="en-IN" dirty="0">
              <a:solidFill>
                <a:srgbClr val="C00000"/>
              </a:solidFill>
            </a:endParaRPr>
          </a:p>
        </p:txBody>
      </p:sp>
      <p:sp>
        <p:nvSpPr>
          <p:cNvPr id="3" name="TextBox 2"/>
          <p:cNvSpPr txBox="1"/>
          <p:nvPr/>
        </p:nvSpPr>
        <p:spPr>
          <a:xfrm>
            <a:off x="888725" y="1267779"/>
            <a:ext cx="2358492" cy="307777"/>
          </a:xfrm>
          <a:prstGeom prst="rect">
            <a:avLst/>
          </a:prstGeom>
          <a:noFill/>
        </p:spPr>
        <p:txBody>
          <a:bodyPr wrap="square" rtlCol="0">
            <a:spAutoFit/>
          </a:bodyPr>
          <a:lstStyle/>
          <a:p>
            <a:r>
              <a:rPr lang="en-US" sz="1400" dirty="0" smtClean="0">
                <a:solidFill>
                  <a:schemeClr val="tx2">
                    <a:lumMod val="50000"/>
                  </a:schemeClr>
                </a:solidFill>
              </a:rPr>
              <a:t>Error in Estimate  =  E </a:t>
            </a:r>
            <a:r>
              <a:rPr lang="en-US" sz="1400" baseline="-25000" dirty="0" smtClean="0">
                <a:solidFill>
                  <a:schemeClr val="tx2">
                    <a:lumMod val="50000"/>
                  </a:schemeClr>
                </a:solidFill>
              </a:rPr>
              <a:t>EST</a:t>
            </a:r>
            <a:endParaRPr lang="en-IN" sz="1400" baseline="-25000" dirty="0" err="1" smtClean="0">
              <a:solidFill>
                <a:schemeClr val="tx2">
                  <a:lumMod val="50000"/>
                </a:schemeClr>
              </a:solidFill>
            </a:endParaRPr>
          </a:p>
        </p:txBody>
      </p:sp>
      <p:sp>
        <p:nvSpPr>
          <p:cNvPr id="4" name="TextBox 3"/>
          <p:cNvSpPr txBox="1"/>
          <p:nvPr/>
        </p:nvSpPr>
        <p:spPr>
          <a:xfrm>
            <a:off x="875140" y="1566618"/>
            <a:ext cx="2687655" cy="307777"/>
          </a:xfrm>
          <a:prstGeom prst="rect">
            <a:avLst/>
          </a:prstGeom>
          <a:noFill/>
        </p:spPr>
        <p:txBody>
          <a:bodyPr wrap="square" rtlCol="0">
            <a:spAutoFit/>
          </a:bodyPr>
          <a:lstStyle/>
          <a:p>
            <a:r>
              <a:rPr lang="en-US" sz="1400" dirty="0" smtClean="0">
                <a:solidFill>
                  <a:schemeClr val="tx2">
                    <a:lumMod val="50000"/>
                  </a:schemeClr>
                </a:solidFill>
              </a:rPr>
              <a:t>Error in Measurement  = E </a:t>
            </a:r>
            <a:r>
              <a:rPr lang="en-US" sz="1400" baseline="-25000" dirty="0" smtClean="0">
                <a:solidFill>
                  <a:schemeClr val="tx2">
                    <a:lumMod val="50000"/>
                  </a:schemeClr>
                </a:solidFill>
              </a:rPr>
              <a:t>MEA</a:t>
            </a:r>
            <a:endParaRPr lang="en-IN" sz="1400" baseline="-25000" dirty="0" err="1" smtClean="0">
              <a:solidFill>
                <a:schemeClr val="tx2">
                  <a:lumMod val="50000"/>
                </a:schemeClr>
              </a:solidFill>
            </a:endParaRPr>
          </a:p>
        </p:txBody>
      </p:sp>
      <p:sp>
        <p:nvSpPr>
          <p:cNvPr id="5" name="TextBox 4"/>
          <p:cNvSpPr txBox="1"/>
          <p:nvPr/>
        </p:nvSpPr>
        <p:spPr>
          <a:xfrm>
            <a:off x="3646166" y="1222634"/>
            <a:ext cx="2396536" cy="307777"/>
          </a:xfrm>
          <a:prstGeom prst="rect">
            <a:avLst/>
          </a:prstGeom>
          <a:noFill/>
        </p:spPr>
        <p:txBody>
          <a:bodyPr wrap="square" rtlCol="0">
            <a:spAutoFit/>
          </a:bodyPr>
          <a:lstStyle/>
          <a:p>
            <a:r>
              <a:rPr lang="en-US" sz="1400" dirty="0" smtClean="0">
                <a:solidFill>
                  <a:schemeClr val="tx2">
                    <a:lumMod val="50000"/>
                  </a:schemeClr>
                </a:solidFill>
              </a:rPr>
              <a:t>Current Estimate  =   EST </a:t>
            </a:r>
            <a:r>
              <a:rPr lang="en-US" sz="1400" baseline="-25000" dirty="0" smtClean="0">
                <a:solidFill>
                  <a:schemeClr val="tx2">
                    <a:lumMod val="50000"/>
                  </a:schemeClr>
                </a:solidFill>
              </a:rPr>
              <a:t>t</a:t>
            </a:r>
            <a:endParaRPr lang="en-IN" sz="1400" baseline="-25000" dirty="0" err="1" smtClean="0">
              <a:solidFill>
                <a:schemeClr val="tx2">
                  <a:lumMod val="50000"/>
                </a:schemeClr>
              </a:solidFill>
            </a:endParaRPr>
          </a:p>
        </p:txBody>
      </p:sp>
      <p:sp>
        <p:nvSpPr>
          <p:cNvPr id="6" name="TextBox 5"/>
          <p:cNvSpPr txBox="1"/>
          <p:nvPr/>
        </p:nvSpPr>
        <p:spPr>
          <a:xfrm>
            <a:off x="3646166" y="1575556"/>
            <a:ext cx="2430736" cy="307777"/>
          </a:xfrm>
          <a:prstGeom prst="rect">
            <a:avLst/>
          </a:prstGeom>
          <a:noFill/>
        </p:spPr>
        <p:txBody>
          <a:bodyPr wrap="square" rtlCol="0">
            <a:spAutoFit/>
          </a:bodyPr>
          <a:lstStyle/>
          <a:p>
            <a:r>
              <a:rPr lang="en-US" sz="1400" dirty="0" smtClean="0">
                <a:solidFill>
                  <a:schemeClr val="tx2">
                    <a:lumMod val="50000"/>
                  </a:schemeClr>
                </a:solidFill>
              </a:rPr>
              <a:t>Previous Estimate = EST </a:t>
            </a:r>
            <a:r>
              <a:rPr lang="en-US" sz="1400" baseline="-25000" dirty="0" smtClean="0">
                <a:solidFill>
                  <a:schemeClr val="tx2">
                    <a:lumMod val="50000"/>
                  </a:schemeClr>
                </a:solidFill>
              </a:rPr>
              <a:t>t-1</a:t>
            </a:r>
            <a:endParaRPr lang="en-IN" sz="1400" baseline="-25000" dirty="0" err="1" smtClean="0">
              <a:solidFill>
                <a:schemeClr val="tx2">
                  <a:lumMod val="50000"/>
                </a:schemeClr>
              </a:solidFill>
            </a:endParaRPr>
          </a:p>
        </p:txBody>
      </p:sp>
      <p:sp>
        <p:nvSpPr>
          <p:cNvPr id="7" name="TextBox 6"/>
          <p:cNvSpPr txBox="1"/>
          <p:nvPr/>
        </p:nvSpPr>
        <p:spPr>
          <a:xfrm>
            <a:off x="6066872" y="1217131"/>
            <a:ext cx="1967492" cy="307777"/>
          </a:xfrm>
          <a:prstGeom prst="rect">
            <a:avLst/>
          </a:prstGeom>
          <a:noFill/>
        </p:spPr>
        <p:txBody>
          <a:bodyPr wrap="square" rtlCol="0">
            <a:spAutoFit/>
          </a:bodyPr>
          <a:lstStyle/>
          <a:p>
            <a:r>
              <a:rPr lang="en-US" sz="1400" dirty="0" smtClean="0">
                <a:solidFill>
                  <a:schemeClr val="tx2">
                    <a:lumMod val="50000"/>
                  </a:schemeClr>
                </a:solidFill>
              </a:rPr>
              <a:t>Measurement =  MEA</a:t>
            </a:r>
            <a:endParaRPr lang="en-IN" sz="1400" dirty="0" err="1" smtClean="0">
              <a:solidFill>
                <a:schemeClr val="tx2">
                  <a:lumMod val="50000"/>
                </a:schemeClr>
              </a:solidFill>
            </a:endParaRPr>
          </a:p>
        </p:txBody>
      </p:sp>
      <p:sp>
        <p:nvSpPr>
          <p:cNvPr id="32" name="Rectangle 31"/>
          <p:cNvSpPr/>
          <p:nvPr/>
        </p:nvSpPr>
        <p:spPr>
          <a:xfrm>
            <a:off x="6405857" y="2161843"/>
            <a:ext cx="1381147" cy="307777"/>
          </a:xfrm>
          <a:prstGeom prst="rect">
            <a:avLst/>
          </a:prstGeom>
          <a:noFill/>
          <a:ln>
            <a:solidFill>
              <a:srgbClr val="FF0000"/>
            </a:solidFill>
          </a:ln>
        </p:spPr>
        <p:txBody>
          <a:bodyPr wrap="none">
            <a:spAutoFit/>
          </a:bodyPr>
          <a:lstStyle/>
          <a:p>
            <a:r>
              <a:rPr lang="en-US" sz="1400" dirty="0" smtClean="0">
                <a:solidFill>
                  <a:schemeClr val="tx2">
                    <a:lumMod val="50000"/>
                  </a:schemeClr>
                </a:solidFill>
              </a:rPr>
              <a:t>True Temp =72</a:t>
            </a:r>
            <a:endParaRPr lang="en-IN" sz="1400" dirty="0"/>
          </a:p>
        </p:txBody>
      </p:sp>
      <p:sp>
        <p:nvSpPr>
          <p:cNvPr id="33" name="Rectangle 32"/>
          <p:cNvSpPr/>
          <p:nvPr/>
        </p:nvSpPr>
        <p:spPr>
          <a:xfrm>
            <a:off x="5142108" y="2609157"/>
            <a:ext cx="1702710" cy="307777"/>
          </a:xfrm>
          <a:prstGeom prst="rect">
            <a:avLst/>
          </a:prstGeom>
          <a:noFill/>
          <a:ln>
            <a:solidFill>
              <a:srgbClr val="FF0000"/>
            </a:solidFill>
          </a:ln>
        </p:spPr>
        <p:txBody>
          <a:bodyPr wrap="none">
            <a:spAutoFit/>
          </a:bodyPr>
          <a:lstStyle/>
          <a:p>
            <a:r>
              <a:rPr lang="en-US" sz="1400" dirty="0" smtClean="0">
                <a:solidFill>
                  <a:schemeClr val="tx2">
                    <a:lumMod val="50000"/>
                  </a:schemeClr>
                </a:solidFill>
              </a:rPr>
              <a:t>Initial Estimate =68</a:t>
            </a:r>
            <a:endParaRPr lang="en-IN" sz="1400" dirty="0"/>
          </a:p>
        </p:txBody>
      </p:sp>
      <p:sp>
        <p:nvSpPr>
          <p:cNvPr id="34" name="Rectangle 33"/>
          <p:cNvSpPr/>
          <p:nvPr/>
        </p:nvSpPr>
        <p:spPr>
          <a:xfrm>
            <a:off x="5142108" y="3001208"/>
            <a:ext cx="2339102" cy="307777"/>
          </a:xfrm>
          <a:prstGeom prst="rect">
            <a:avLst/>
          </a:prstGeom>
          <a:noFill/>
          <a:ln>
            <a:solidFill>
              <a:srgbClr val="FF0000"/>
            </a:solidFill>
          </a:ln>
        </p:spPr>
        <p:txBody>
          <a:bodyPr wrap="none">
            <a:spAutoFit/>
          </a:bodyPr>
          <a:lstStyle/>
          <a:p>
            <a:r>
              <a:rPr lang="en-US" sz="1400" dirty="0" smtClean="0">
                <a:solidFill>
                  <a:schemeClr val="tx2">
                    <a:lumMod val="50000"/>
                  </a:schemeClr>
                </a:solidFill>
              </a:rPr>
              <a:t>Initial Error </a:t>
            </a:r>
            <a:r>
              <a:rPr lang="en-US" sz="1400" dirty="0">
                <a:solidFill>
                  <a:schemeClr val="tx2">
                    <a:lumMod val="50000"/>
                  </a:schemeClr>
                </a:solidFill>
              </a:rPr>
              <a:t>in </a:t>
            </a:r>
            <a:r>
              <a:rPr lang="en-US" sz="1400" dirty="0" smtClean="0">
                <a:solidFill>
                  <a:schemeClr val="tx2">
                    <a:lumMod val="50000"/>
                  </a:schemeClr>
                </a:solidFill>
              </a:rPr>
              <a:t>Estimate = 2 </a:t>
            </a:r>
            <a:endParaRPr lang="en-IN" sz="1400" dirty="0"/>
          </a:p>
        </p:txBody>
      </p:sp>
      <p:sp>
        <p:nvSpPr>
          <p:cNvPr id="35" name="Rectangle 34"/>
          <p:cNvSpPr/>
          <p:nvPr/>
        </p:nvSpPr>
        <p:spPr>
          <a:xfrm>
            <a:off x="7533462" y="2623306"/>
            <a:ext cx="1402948" cy="307777"/>
          </a:xfrm>
          <a:prstGeom prst="rect">
            <a:avLst/>
          </a:prstGeom>
          <a:noFill/>
          <a:ln>
            <a:solidFill>
              <a:srgbClr val="FF0000"/>
            </a:solidFill>
          </a:ln>
        </p:spPr>
        <p:txBody>
          <a:bodyPr wrap="none">
            <a:spAutoFit/>
          </a:bodyPr>
          <a:lstStyle/>
          <a:p>
            <a:r>
              <a:rPr lang="en-US" sz="1400" dirty="0" smtClean="0">
                <a:solidFill>
                  <a:schemeClr val="tx2">
                    <a:lumMod val="50000"/>
                  </a:schemeClr>
                </a:solidFill>
              </a:rPr>
              <a:t>Initial Mea = 75</a:t>
            </a:r>
            <a:endParaRPr lang="en-IN" sz="1400" dirty="0"/>
          </a:p>
        </p:txBody>
      </p:sp>
      <p:sp>
        <p:nvSpPr>
          <p:cNvPr id="36" name="Rectangle 35"/>
          <p:cNvSpPr/>
          <p:nvPr/>
        </p:nvSpPr>
        <p:spPr>
          <a:xfrm>
            <a:off x="7540352" y="3001209"/>
            <a:ext cx="1422184" cy="307777"/>
          </a:xfrm>
          <a:prstGeom prst="rect">
            <a:avLst/>
          </a:prstGeom>
          <a:noFill/>
          <a:ln>
            <a:solidFill>
              <a:srgbClr val="FF0000"/>
            </a:solidFill>
          </a:ln>
        </p:spPr>
        <p:txBody>
          <a:bodyPr wrap="none">
            <a:spAutoFit/>
          </a:bodyPr>
          <a:lstStyle/>
          <a:p>
            <a:r>
              <a:rPr lang="en-US" sz="1400" dirty="0">
                <a:solidFill>
                  <a:schemeClr val="tx2">
                    <a:lumMod val="50000"/>
                  </a:schemeClr>
                </a:solidFill>
              </a:rPr>
              <a:t>Error in </a:t>
            </a:r>
            <a:r>
              <a:rPr lang="en-US" sz="1400" dirty="0" smtClean="0">
                <a:solidFill>
                  <a:schemeClr val="tx2">
                    <a:lumMod val="50000"/>
                  </a:schemeClr>
                </a:solidFill>
              </a:rPr>
              <a:t>Mea=4 </a:t>
            </a:r>
            <a:endParaRPr lang="en-IN" sz="1400" dirty="0"/>
          </a:p>
        </p:txBody>
      </p:sp>
      <p:sp>
        <p:nvSpPr>
          <p:cNvPr id="38" name="Rectangle 37"/>
          <p:cNvSpPr/>
          <p:nvPr/>
        </p:nvSpPr>
        <p:spPr>
          <a:xfrm>
            <a:off x="3420293" y="3580951"/>
            <a:ext cx="1720343" cy="307777"/>
          </a:xfrm>
          <a:prstGeom prst="rect">
            <a:avLst/>
          </a:prstGeom>
        </p:spPr>
        <p:txBody>
          <a:bodyPr wrap="none">
            <a:spAutoFit/>
          </a:bodyPr>
          <a:lstStyle/>
          <a:p>
            <a:r>
              <a:rPr lang="en-US" sz="1400" dirty="0" smtClean="0">
                <a:solidFill>
                  <a:schemeClr val="tx2">
                    <a:lumMod val="50000"/>
                  </a:schemeClr>
                </a:solidFill>
              </a:rPr>
              <a:t>KG = (2/2+4) =0.33</a:t>
            </a:r>
            <a:endParaRPr lang="en-IN" sz="1400" dirty="0"/>
          </a:p>
        </p:txBody>
      </p:sp>
      <p:sp>
        <p:nvSpPr>
          <p:cNvPr id="39" name="Rectangle 38"/>
          <p:cNvSpPr/>
          <p:nvPr/>
        </p:nvSpPr>
        <p:spPr>
          <a:xfrm>
            <a:off x="3729081" y="4215742"/>
            <a:ext cx="2111475" cy="307777"/>
          </a:xfrm>
          <a:prstGeom prst="rect">
            <a:avLst/>
          </a:prstGeom>
        </p:spPr>
        <p:txBody>
          <a:bodyPr wrap="none">
            <a:spAutoFit/>
          </a:bodyPr>
          <a:lstStyle/>
          <a:p>
            <a:r>
              <a:rPr lang="en-US" sz="1400" dirty="0" smtClean="0"/>
              <a:t>68 + 0.33(75-68) =70.33</a:t>
            </a:r>
            <a:endParaRPr lang="en-IN" sz="1400" dirty="0"/>
          </a:p>
        </p:txBody>
      </p:sp>
      <p:sp>
        <p:nvSpPr>
          <p:cNvPr id="41" name="Rectangle 40"/>
          <p:cNvSpPr/>
          <p:nvPr/>
        </p:nvSpPr>
        <p:spPr>
          <a:xfrm>
            <a:off x="3079494" y="5242679"/>
            <a:ext cx="1579278" cy="307777"/>
          </a:xfrm>
          <a:prstGeom prst="rect">
            <a:avLst/>
          </a:prstGeom>
        </p:spPr>
        <p:txBody>
          <a:bodyPr wrap="none">
            <a:spAutoFit/>
          </a:bodyPr>
          <a:lstStyle/>
          <a:p>
            <a:r>
              <a:rPr lang="en-US" sz="1400" dirty="0" smtClean="0"/>
              <a:t>(1-0.33)(2) = 1.33</a:t>
            </a:r>
            <a:endParaRPr lang="en-IN" sz="1400" dirty="0"/>
          </a:p>
        </p:txBody>
      </p:sp>
      <p:sp>
        <p:nvSpPr>
          <p:cNvPr id="8" name="Rectangle 7"/>
          <p:cNvSpPr/>
          <p:nvPr/>
        </p:nvSpPr>
        <p:spPr>
          <a:xfrm>
            <a:off x="656088" y="4215742"/>
            <a:ext cx="632080" cy="252826"/>
          </a:xfrm>
          <a:prstGeom prst="rect">
            <a:avLst/>
          </a:prstGeom>
        </p:spPr>
        <p:txBody>
          <a:bodyPr wrap="none">
            <a:spAutoFit/>
          </a:bodyPr>
          <a:lstStyle/>
          <a:p>
            <a:r>
              <a:rPr lang="en-US" sz="1400" dirty="0" smtClean="0">
                <a:solidFill>
                  <a:schemeClr val="tx2">
                    <a:lumMod val="50000"/>
                  </a:schemeClr>
                </a:solidFill>
              </a:rPr>
              <a:t>EST </a:t>
            </a:r>
            <a:r>
              <a:rPr lang="en-US" sz="1400" baseline="-25000" dirty="0" smtClean="0">
                <a:solidFill>
                  <a:schemeClr val="tx2">
                    <a:lumMod val="50000"/>
                  </a:schemeClr>
                </a:solidFill>
              </a:rPr>
              <a:t>t</a:t>
            </a:r>
            <a:endParaRPr lang="en-IN" sz="1400" baseline="-25000" dirty="0" err="1">
              <a:solidFill>
                <a:schemeClr val="tx2">
                  <a:lumMod val="50000"/>
                </a:schemeClr>
              </a:solidFill>
            </a:endParaRPr>
          </a:p>
        </p:txBody>
      </p:sp>
      <p:sp>
        <p:nvSpPr>
          <p:cNvPr id="9" name="Rectangle 8"/>
          <p:cNvSpPr/>
          <p:nvPr/>
        </p:nvSpPr>
        <p:spPr>
          <a:xfrm>
            <a:off x="1195145" y="4229812"/>
            <a:ext cx="297268" cy="252826"/>
          </a:xfrm>
          <a:prstGeom prst="rect">
            <a:avLst/>
          </a:prstGeom>
        </p:spPr>
        <p:txBody>
          <a:bodyPr wrap="none">
            <a:spAutoFit/>
          </a:bodyPr>
          <a:lstStyle/>
          <a:p>
            <a:r>
              <a:rPr lang="en-US" sz="1400" dirty="0">
                <a:solidFill>
                  <a:schemeClr val="tx2">
                    <a:lumMod val="50000"/>
                  </a:schemeClr>
                </a:solidFill>
              </a:rPr>
              <a:t>=</a:t>
            </a:r>
            <a:endParaRPr lang="en-IN" sz="1400" dirty="0"/>
          </a:p>
        </p:txBody>
      </p:sp>
      <p:sp>
        <p:nvSpPr>
          <p:cNvPr id="10" name="Rectangle 9"/>
          <p:cNvSpPr/>
          <p:nvPr/>
        </p:nvSpPr>
        <p:spPr>
          <a:xfrm>
            <a:off x="1365277" y="4215742"/>
            <a:ext cx="742607" cy="252826"/>
          </a:xfrm>
          <a:prstGeom prst="rect">
            <a:avLst/>
          </a:prstGeom>
        </p:spPr>
        <p:txBody>
          <a:bodyPr wrap="none">
            <a:spAutoFit/>
          </a:bodyPr>
          <a:lstStyle/>
          <a:p>
            <a:r>
              <a:rPr lang="en-US" sz="1400" dirty="0" smtClean="0">
                <a:solidFill>
                  <a:schemeClr val="tx2">
                    <a:lumMod val="50000"/>
                  </a:schemeClr>
                </a:solidFill>
              </a:rPr>
              <a:t>EST </a:t>
            </a:r>
            <a:r>
              <a:rPr lang="en-US" sz="1400" baseline="-25000" dirty="0" smtClean="0">
                <a:solidFill>
                  <a:schemeClr val="tx2">
                    <a:lumMod val="50000"/>
                  </a:schemeClr>
                </a:solidFill>
              </a:rPr>
              <a:t>t-1</a:t>
            </a:r>
            <a:endParaRPr lang="en-IN" sz="1400" baseline="-25000" dirty="0" err="1">
              <a:solidFill>
                <a:schemeClr val="tx2">
                  <a:lumMod val="50000"/>
                </a:schemeClr>
              </a:solidFill>
            </a:endParaRPr>
          </a:p>
        </p:txBody>
      </p:sp>
      <p:sp>
        <p:nvSpPr>
          <p:cNvPr id="11" name="Rectangle 10"/>
          <p:cNvSpPr/>
          <p:nvPr/>
        </p:nvSpPr>
        <p:spPr>
          <a:xfrm>
            <a:off x="2000394" y="4212618"/>
            <a:ext cx="348406" cy="252826"/>
          </a:xfrm>
          <a:prstGeom prst="rect">
            <a:avLst/>
          </a:prstGeom>
        </p:spPr>
        <p:txBody>
          <a:bodyPr wrap="none">
            <a:spAutoFit/>
          </a:bodyPr>
          <a:lstStyle/>
          <a:p>
            <a:r>
              <a:rPr lang="en-US" sz="1400" dirty="0" smtClean="0">
                <a:solidFill>
                  <a:schemeClr val="tx2">
                    <a:lumMod val="50000"/>
                  </a:schemeClr>
                </a:solidFill>
              </a:rPr>
              <a:t>+ </a:t>
            </a:r>
            <a:endParaRPr lang="en-IN" sz="1400" dirty="0"/>
          </a:p>
        </p:txBody>
      </p:sp>
      <p:sp>
        <p:nvSpPr>
          <p:cNvPr id="12" name="Rectangle 11"/>
          <p:cNvSpPr/>
          <p:nvPr/>
        </p:nvSpPr>
        <p:spPr>
          <a:xfrm>
            <a:off x="2135629" y="4215742"/>
            <a:ext cx="1480001" cy="252826"/>
          </a:xfrm>
          <a:prstGeom prst="rect">
            <a:avLst/>
          </a:prstGeom>
        </p:spPr>
        <p:txBody>
          <a:bodyPr wrap="none">
            <a:spAutoFit/>
          </a:bodyPr>
          <a:lstStyle/>
          <a:p>
            <a:r>
              <a:rPr lang="en-US" sz="1400" dirty="0" smtClean="0">
                <a:solidFill>
                  <a:schemeClr val="tx2">
                    <a:lumMod val="50000"/>
                  </a:schemeClr>
                </a:solidFill>
              </a:rPr>
              <a:t>( MEA- EST </a:t>
            </a:r>
            <a:r>
              <a:rPr lang="en-US" sz="1400" baseline="-25000" dirty="0" smtClean="0">
                <a:solidFill>
                  <a:schemeClr val="tx2">
                    <a:lumMod val="50000"/>
                  </a:schemeClr>
                </a:solidFill>
              </a:rPr>
              <a:t>t-1</a:t>
            </a:r>
            <a:r>
              <a:rPr lang="en-US" sz="1400" dirty="0" smtClean="0">
                <a:solidFill>
                  <a:schemeClr val="tx2">
                    <a:lumMod val="50000"/>
                  </a:schemeClr>
                </a:solidFill>
              </a:rPr>
              <a:t> )</a:t>
            </a:r>
            <a:endParaRPr lang="en-IN" sz="1400" dirty="0"/>
          </a:p>
        </p:txBody>
      </p:sp>
      <p:sp>
        <p:nvSpPr>
          <p:cNvPr id="13" name="Rectangle 12"/>
          <p:cNvSpPr/>
          <p:nvPr/>
        </p:nvSpPr>
        <p:spPr>
          <a:xfrm>
            <a:off x="649260" y="3653324"/>
            <a:ext cx="1357992" cy="252827"/>
          </a:xfrm>
          <a:prstGeom prst="rect">
            <a:avLst/>
          </a:prstGeom>
        </p:spPr>
        <p:txBody>
          <a:bodyPr wrap="none">
            <a:spAutoFit/>
          </a:bodyPr>
          <a:lstStyle/>
          <a:p>
            <a:r>
              <a:rPr lang="en-US" sz="1400" dirty="0" smtClean="0">
                <a:solidFill>
                  <a:schemeClr val="tx2">
                    <a:lumMod val="50000"/>
                  </a:schemeClr>
                </a:solidFill>
              </a:rPr>
              <a:t>Kalman Gain  </a:t>
            </a:r>
            <a:endParaRPr lang="en-IN" sz="1400" dirty="0"/>
          </a:p>
        </p:txBody>
      </p:sp>
      <p:sp>
        <p:nvSpPr>
          <p:cNvPr id="14" name="Rectangle 13"/>
          <p:cNvSpPr/>
          <p:nvPr/>
        </p:nvSpPr>
        <p:spPr>
          <a:xfrm>
            <a:off x="1782995" y="3633611"/>
            <a:ext cx="348406" cy="252827"/>
          </a:xfrm>
          <a:prstGeom prst="rect">
            <a:avLst/>
          </a:prstGeom>
        </p:spPr>
        <p:txBody>
          <a:bodyPr wrap="none">
            <a:spAutoFit/>
          </a:bodyPr>
          <a:lstStyle/>
          <a:p>
            <a:r>
              <a:rPr lang="en-US" sz="1400" dirty="0">
                <a:solidFill>
                  <a:schemeClr val="tx2">
                    <a:lumMod val="50000"/>
                  </a:schemeClr>
                </a:solidFill>
              </a:rPr>
              <a:t>= </a:t>
            </a:r>
            <a:endParaRPr lang="en-IN" sz="1400" dirty="0"/>
          </a:p>
        </p:txBody>
      </p:sp>
      <p:sp>
        <p:nvSpPr>
          <p:cNvPr id="15" name="Rectangle 14"/>
          <p:cNvSpPr/>
          <p:nvPr/>
        </p:nvSpPr>
        <p:spPr>
          <a:xfrm>
            <a:off x="2289596" y="3447099"/>
            <a:ext cx="588623" cy="307777"/>
          </a:xfrm>
          <a:prstGeom prst="rect">
            <a:avLst/>
          </a:prstGeom>
        </p:spPr>
        <p:txBody>
          <a:bodyPr wrap="none">
            <a:spAutoFit/>
          </a:bodyPr>
          <a:lstStyle/>
          <a:p>
            <a:r>
              <a:rPr lang="en-US" sz="1400" dirty="0">
                <a:solidFill>
                  <a:schemeClr val="tx2">
                    <a:lumMod val="50000"/>
                  </a:schemeClr>
                </a:solidFill>
              </a:rPr>
              <a:t>E </a:t>
            </a:r>
            <a:r>
              <a:rPr lang="en-US" sz="1400" baseline="-25000" dirty="0">
                <a:solidFill>
                  <a:schemeClr val="tx2">
                    <a:lumMod val="50000"/>
                  </a:schemeClr>
                </a:solidFill>
              </a:rPr>
              <a:t>EST</a:t>
            </a:r>
            <a:endParaRPr lang="en-IN" sz="1400" baseline="-25000" dirty="0" err="1">
              <a:solidFill>
                <a:schemeClr val="tx2">
                  <a:lumMod val="50000"/>
                </a:schemeClr>
              </a:solidFill>
            </a:endParaRPr>
          </a:p>
        </p:txBody>
      </p:sp>
      <p:sp>
        <p:nvSpPr>
          <p:cNvPr id="16" name="Rectangle 15"/>
          <p:cNvSpPr/>
          <p:nvPr/>
        </p:nvSpPr>
        <p:spPr>
          <a:xfrm>
            <a:off x="2007252" y="3594435"/>
            <a:ext cx="1413041" cy="307777"/>
          </a:xfrm>
          <a:prstGeom prst="rect">
            <a:avLst/>
          </a:prstGeom>
        </p:spPr>
        <p:txBody>
          <a:bodyPr wrap="square" anchor="ctr">
            <a:spAutoFit/>
          </a:bodyPr>
          <a:lstStyle/>
          <a:p>
            <a:pPr algn="ctr"/>
            <a:r>
              <a:rPr lang="en-US" sz="1400" dirty="0" smtClean="0">
                <a:solidFill>
                  <a:schemeClr val="tx2">
                    <a:lumMod val="50000"/>
                  </a:schemeClr>
                </a:solidFill>
              </a:rPr>
              <a:t>--------------------</a:t>
            </a:r>
            <a:endParaRPr lang="en-IN" sz="1400" dirty="0"/>
          </a:p>
        </p:txBody>
      </p:sp>
      <p:sp>
        <p:nvSpPr>
          <p:cNvPr id="17" name="Rectangle 16"/>
          <p:cNvSpPr/>
          <p:nvPr/>
        </p:nvSpPr>
        <p:spPr>
          <a:xfrm>
            <a:off x="2070854" y="3760024"/>
            <a:ext cx="588623" cy="307777"/>
          </a:xfrm>
          <a:prstGeom prst="rect">
            <a:avLst/>
          </a:prstGeom>
        </p:spPr>
        <p:txBody>
          <a:bodyPr wrap="none">
            <a:spAutoFit/>
          </a:bodyPr>
          <a:lstStyle/>
          <a:p>
            <a:r>
              <a:rPr lang="en-US" sz="1400" dirty="0">
                <a:solidFill>
                  <a:schemeClr val="tx2">
                    <a:lumMod val="50000"/>
                  </a:schemeClr>
                </a:solidFill>
              </a:rPr>
              <a:t>E </a:t>
            </a:r>
            <a:r>
              <a:rPr lang="en-US" sz="1400" baseline="-25000" dirty="0">
                <a:solidFill>
                  <a:schemeClr val="tx2">
                    <a:lumMod val="50000"/>
                  </a:schemeClr>
                </a:solidFill>
              </a:rPr>
              <a:t>EST</a:t>
            </a:r>
            <a:endParaRPr lang="en-IN" sz="1400" baseline="-25000" dirty="0" err="1">
              <a:solidFill>
                <a:schemeClr val="tx2">
                  <a:lumMod val="50000"/>
                </a:schemeClr>
              </a:solidFill>
            </a:endParaRPr>
          </a:p>
        </p:txBody>
      </p:sp>
      <p:sp>
        <p:nvSpPr>
          <p:cNvPr id="19" name="Rectangle 18"/>
          <p:cNvSpPr/>
          <p:nvPr/>
        </p:nvSpPr>
        <p:spPr>
          <a:xfrm>
            <a:off x="2866222" y="3754550"/>
            <a:ext cx="614271" cy="307777"/>
          </a:xfrm>
          <a:prstGeom prst="rect">
            <a:avLst/>
          </a:prstGeom>
        </p:spPr>
        <p:txBody>
          <a:bodyPr wrap="none">
            <a:spAutoFit/>
          </a:bodyPr>
          <a:lstStyle/>
          <a:p>
            <a:r>
              <a:rPr lang="en-US" sz="1400" dirty="0">
                <a:solidFill>
                  <a:schemeClr val="tx2">
                    <a:lumMod val="50000"/>
                  </a:schemeClr>
                </a:solidFill>
              </a:rPr>
              <a:t>E </a:t>
            </a:r>
            <a:r>
              <a:rPr lang="en-US" sz="1400" baseline="-25000" dirty="0">
                <a:solidFill>
                  <a:schemeClr val="tx2">
                    <a:lumMod val="50000"/>
                  </a:schemeClr>
                </a:solidFill>
              </a:rPr>
              <a:t>MEA</a:t>
            </a:r>
            <a:endParaRPr lang="en-IN" sz="1400" baseline="-25000" dirty="0" err="1">
              <a:solidFill>
                <a:schemeClr val="tx2">
                  <a:lumMod val="50000"/>
                </a:schemeClr>
              </a:solidFill>
            </a:endParaRPr>
          </a:p>
        </p:txBody>
      </p:sp>
      <p:sp>
        <p:nvSpPr>
          <p:cNvPr id="22" name="Rectangle 21"/>
          <p:cNvSpPr/>
          <p:nvPr/>
        </p:nvSpPr>
        <p:spPr>
          <a:xfrm>
            <a:off x="637819" y="4728405"/>
            <a:ext cx="621655" cy="252827"/>
          </a:xfrm>
          <a:prstGeom prst="rect">
            <a:avLst/>
          </a:prstGeom>
        </p:spPr>
        <p:txBody>
          <a:bodyPr wrap="none">
            <a:spAutoFit/>
          </a:bodyPr>
          <a:lstStyle/>
          <a:p>
            <a:r>
              <a:rPr lang="en-US" sz="1400" dirty="0" smtClean="0">
                <a:solidFill>
                  <a:schemeClr val="tx2">
                    <a:lumMod val="50000"/>
                  </a:schemeClr>
                </a:solidFill>
              </a:rPr>
              <a:t>E</a:t>
            </a:r>
            <a:r>
              <a:rPr lang="en-US" sz="1400" baseline="-25000" dirty="0" smtClean="0">
                <a:solidFill>
                  <a:schemeClr val="tx2">
                    <a:lumMod val="50000"/>
                  </a:schemeClr>
                </a:solidFill>
              </a:rPr>
              <a:t>EST </a:t>
            </a:r>
            <a:r>
              <a:rPr lang="en-US" sz="1400" baseline="-38000" dirty="0" smtClean="0">
                <a:solidFill>
                  <a:schemeClr val="tx2">
                    <a:lumMod val="50000"/>
                  </a:schemeClr>
                </a:solidFill>
              </a:rPr>
              <a:t>t</a:t>
            </a:r>
            <a:endParaRPr lang="en-IN" sz="1400" baseline="-38000" dirty="0" err="1">
              <a:solidFill>
                <a:schemeClr val="tx2">
                  <a:lumMod val="50000"/>
                </a:schemeClr>
              </a:solidFill>
            </a:endParaRPr>
          </a:p>
        </p:txBody>
      </p:sp>
      <p:sp>
        <p:nvSpPr>
          <p:cNvPr id="23" name="Rectangle 22"/>
          <p:cNvSpPr/>
          <p:nvPr/>
        </p:nvSpPr>
        <p:spPr>
          <a:xfrm>
            <a:off x="1139250" y="4740125"/>
            <a:ext cx="297268" cy="252827"/>
          </a:xfrm>
          <a:prstGeom prst="rect">
            <a:avLst/>
          </a:prstGeom>
        </p:spPr>
        <p:txBody>
          <a:bodyPr wrap="none">
            <a:spAutoFit/>
          </a:bodyPr>
          <a:lstStyle/>
          <a:p>
            <a:r>
              <a:rPr lang="en-US" sz="1400" dirty="0">
                <a:solidFill>
                  <a:schemeClr val="tx2">
                    <a:lumMod val="50000"/>
                  </a:schemeClr>
                </a:solidFill>
              </a:rPr>
              <a:t>=</a:t>
            </a:r>
            <a:endParaRPr lang="en-IN" sz="1400" dirty="0"/>
          </a:p>
        </p:txBody>
      </p:sp>
      <p:sp>
        <p:nvSpPr>
          <p:cNvPr id="24" name="Rectangle 23"/>
          <p:cNvSpPr/>
          <p:nvPr/>
        </p:nvSpPr>
        <p:spPr>
          <a:xfrm>
            <a:off x="1451632" y="4540202"/>
            <a:ext cx="632146" cy="252827"/>
          </a:xfrm>
          <a:prstGeom prst="rect">
            <a:avLst/>
          </a:prstGeom>
        </p:spPr>
        <p:txBody>
          <a:bodyPr wrap="none">
            <a:spAutoFit/>
          </a:bodyPr>
          <a:lstStyle/>
          <a:p>
            <a:r>
              <a:rPr lang="en-US" sz="1400" dirty="0" smtClean="0">
                <a:solidFill>
                  <a:schemeClr val="tx2">
                    <a:lumMod val="50000"/>
                  </a:schemeClr>
                </a:solidFill>
              </a:rPr>
              <a:t>E </a:t>
            </a:r>
            <a:r>
              <a:rPr lang="en-US" sz="1400" baseline="-25000" dirty="0" smtClean="0">
                <a:solidFill>
                  <a:schemeClr val="tx2">
                    <a:lumMod val="50000"/>
                  </a:schemeClr>
                </a:solidFill>
              </a:rPr>
              <a:t>MEA</a:t>
            </a:r>
            <a:endParaRPr lang="en-IN" sz="1400" baseline="-25000" dirty="0" err="1">
              <a:solidFill>
                <a:schemeClr val="tx2">
                  <a:lumMod val="50000"/>
                </a:schemeClr>
              </a:solidFill>
            </a:endParaRPr>
          </a:p>
        </p:txBody>
      </p:sp>
      <p:sp>
        <p:nvSpPr>
          <p:cNvPr id="25" name="Rectangle 24"/>
          <p:cNvSpPr/>
          <p:nvPr/>
        </p:nvSpPr>
        <p:spPr>
          <a:xfrm>
            <a:off x="2138357" y="4548142"/>
            <a:ext cx="783320" cy="252827"/>
          </a:xfrm>
          <a:prstGeom prst="rect">
            <a:avLst/>
          </a:prstGeom>
        </p:spPr>
        <p:txBody>
          <a:bodyPr wrap="none">
            <a:spAutoFit/>
          </a:bodyPr>
          <a:lstStyle/>
          <a:p>
            <a:r>
              <a:rPr lang="en-US" sz="1400" dirty="0" smtClean="0">
                <a:solidFill>
                  <a:schemeClr val="tx2">
                    <a:lumMod val="50000"/>
                  </a:schemeClr>
                </a:solidFill>
              </a:rPr>
              <a:t>E </a:t>
            </a:r>
            <a:r>
              <a:rPr lang="en-US" sz="1400" baseline="-25000" dirty="0" smtClean="0">
                <a:solidFill>
                  <a:schemeClr val="tx2">
                    <a:lumMod val="50000"/>
                  </a:schemeClr>
                </a:solidFill>
              </a:rPr>
              <a:t>EST </a:t>
            </a:r>
            <a:r>
              <a:rPr lang="en-US" sz="1400" baseline="-40000" dirty="0" smtClean="0">
                <a:solidFill>
                  <a:schemeClr val="tx2">
                    <a:lumMod val="50000"/>
                  </a:schemeClr>
                </a:solidFill>
              </a:rPr>
              <a:t>t-1</a:t>
            </a:r>
            <a:endParaRPr lang="en-IN" sz="1400" baseline="-40000" dirty="0" err="1">
              <a:solidFill>
                <a:schemeClr val="tx2">
                  <a:lumMod val="50000"/>
                </a:schemeClr>
              </a:solidFill>
            </a:endParaRPr>
          </a:p>
        </p:txBody>
      </p:sp>
      <p:sp>
        <p:nvSpPr>
          <p:cNvPr id="26" name="Rectangle 25"/>
          <p:cNvSpPr/>
          <p:nvPr/>
        </p:nvSpPr>
        <p:spPr>
          <a:xfrm>
            <a:off x="1961849" y="4611001"/>
            <a:ext cx="262624" cy="252827"/>
          </a:xfrm>
          <a:prstGeom prst="rect">
            <a:avLst/>
          </a:prstGeom>
        </p:spPr>
        <p:txBody>
          <a:bodyPr wrap="none">
            <a:spAutoFit/>
          </a:bodyPr>
          <a:lstStyle/>
          <a:p>
            <a:r>
              <a:rPr lang="en-US" sz="1400" dirty="0" smtClean="0">
                <a:solidFill>
                  <a:schemeClr val="tx2">
                    <a:lumMod val="50000"/>
                  </a:schemeClr>
                </a:solidFill>
              </a:rPr>
              <a:t>*</a:t>
            </a:r>
            <a:endParaRPr lang="en-IN" sz="1400" dirty="0"/>
          </a:p>
        </p:txBody>
      </p:sp>
      <p:sp>
        <p:nvSpPr>
          <p:cNvPr id="27" name="Rectangle 26"/>
          <p:cNvSpPr/>
          <p:nvPr/>
        </p:nvSpPr>
        <p:spPr>
          <a:xfrm>
            <a:off x="1423883" y="4805973"/>
            <a:ext cx="632146" cy="252827"/>
          </a:xfrm>
          <a:prstGeom prst="rect">
            <a:avLst/>
          </a:prstGeom>
        </p:spPr>
        <p:txBody>
          <a:bodyPr wrap="none">
            <a:spAutoFit/>
          </a:bodyPr>
          <a:lstStyle/>
          <a:p>
            <a:r>
              <a:rPr lang="en-US" sz="1400" dirty="0" smtClean="0">
                <a:solidFill>
                  <a:schemeClr val="tx2">
                    <a:lumMod val="50000"/>
                  </a:schemeClr>
                </a:solidFill>
              </a:rPr>
              <a:t>E </a:t>
            </a:r>
            <a:r>
              <a:rPr lang="en-US" sz="1400" baseline="-25000" dirty="0" smtClean="0">
                <a:solidFill>
                  <a:schemeClr val="tx2">
                    <a:lumMod val="50000"/>
                  </a:schemeClr>
                </a:solidFill>
              </a:rPr>
              <a:t>MEA</a:t>
            </a:r>
            <a:endParaRPr lang="en-IN" sz="1400" baseline="-25000" dirty="0" err="1">
              <a:solidFill>
                <a:schemeClr val="tx2">
                  <a:lumMod val="50000"/>
                </a:schemeClr>
              </a:solidFill>
            </a:endParaRPr>
          </a:p>
        </p:txBody>
      </p:sp>
      <p:sp>
        <p:nvSpPr>
          <p:cNvPr id="28" name="Rectangle 27"/>
          <p:cNvSpPr/>
          <p:nvPr/>
        </p:nvSpPr>
        <p:spPr>
          <a:xfrm>
            <a:off x="2144521" y="4816684"/>
            <a:ext cx="783320" cy="252827"/>
          </a:xfrm>
          <a:prstGeom prst="rect">
            <a:avLst/>
          </a:prstGeom>
        </p:spPr>
        <p:txBody>
          <a:bodyPr wrap="none">
            <a:spAutoFit/>
          </a:bodyPr>
          <a:lstStyle/>
          <a:p>
            <a:r>
              <a:rPr lang="en-US" sz="1400" dirty="0" smtClean="0">
                <a:solidFill>
                  <a:schemeClr val="tx2">
                    <a:lumMod val="50000"/>
                  </a:schemeClr>
                </a:solidFill>
              </a:rPr>
              <a:t>E </a:t>
            </a:r>
            <a:r>
              <a:rPr lang="en-US" sz="1400" baseline="-25000" dirty="0" smtClean="0">
                <a:solidFill>
                  <a:schemeClr val="tx2">
                    <a:lumMod val="50000"/>
                  </a:schemeClr>
                </a:solidFill>
              </a:rPr>
              <a:t>EST </a:t>
            </a:r>
            <a:r>
              <a:rPr lang="en-US" sz="1400" baseline="-40000" dirty="0" smtClean="0">
                <a:solidFill>
                  <a:schemeClr val="tx2">
                    <a:lumMod val="50000"/>
                  </a:schemeClr>
                </a:solidFill>
              </a:rPr>
              <a:t>t-1</a:t>
            </a:r>
            <a:endParaRPr lang="en-IN" sz="1400" baseline="-40000" dirty="0" err="1">
              <a:solidFill>
                <a:schemeClr val="tx2">
                  <a:lumMod val="50000"/>
                </a:schemeClr>
              </a:solidFill>
            </a:endParaRPr>
          </a:p>
        </p:txBody>
      </p:sp>
      <p:sp>
        <p:nvSpPr>
          <p:cNvPr id="29" name="Rectangle 28"/>
          <p:cNvSpPr/>
          <p:nvPr/>
        </p:nvSpPr>
        <p:spPr>
          <a:xfrm>
            <a:off x="1960248" y="4833878"/>
            <a:ext cx="297268" cy="252827"/>
          </a:xfrm>
          <a:prstGeom prst="rect">
            <a:avLst/>
          </a:prstGeom>
        </p:spPr>
        <p:txBody>
          <a:bodyPr wrap="none">
            <a:spAutoFit/>
          </a:bodyPr>
          <a:lstStyle/>
          <a:p>
            <a:r>
              <a:rPr lang="en-US" sz="1400" dirty="0" smtClean="0">
                <a:solidFill>
                  <a:schemeClr val="tx2">
                    <a:lumMod val="50000"/>
                  </a:schemeClr>
                </a:solidFill>
              </a:rPr>
              <a:t>+</a:t>
            </a:r>
            <a:endParaRPr lang="en-IN" sz="1400" dirty="0"/>
          </a:p>
        </p:txBody>
      </p:sp>
      <p:sp>
        <p:nvSpPr>
          <p:cNvPr id="30" name="Rectangle 29"/>
          <p:cNvSpPr/>
          <p:nvPr/>
        </p:nvSpPr>
        <p:spPr>
          <a:xfrm>
            <a:off x="1361457" y="4665143"/>
            <a:ext cx="1635626" cy="523220"/>
          </a:xfrm>
          <a:prstGeom prst="rect">
            <a:avLst/>
          </a:prstGeom>
        </p:spPr>
        <p:txBody>
          <a:bodyPr wrap="square">
            <a:spAutoFit/>
          </a:bodyPr>
          <a:lstStyle/>
          <a:p>
            <a:r>
              <a:rPr lang="en-US" sz="1400" dirty="0" smtClean="0">
                <a:solidFill>
                  <a:schemeClr val="tx2">
                    <a:lumMod val="50000"/>
                  </a:schemeClr>
                </a:solidFill>
              </a:rPr>
              <a:t>--------------------------</a:t>
            </a:r>
            <a:endParaRPr lang="en-IN" sz="1400" dirty="0"/>
          </a:p>
        </p:txBody>
      </p:sp>
      <p:sp>
        <p:nvSpPr>
          <p:cNvPr id="42" name="Rectangle 41"/>
          <p:cNvSpPr/>
          <p:nvPr/>
        </p:nvSpPr>
        <p:spPr>
          <a:xfrm>
            <a:off x="639975" y="5242679"/>
            <a:ext cx="621655" cy="252827"/>
          </a:xfrm>
          <a:prstGeom prst="rect">
            <a:avLst/>
          </a:prstGeom>
        </p:spPr>
        <p:txBody>
          <a:bodyPr wrap="none">
            <a:spAutoFit/>
          </a:bodyPr>
          <a:lstStyle/>
          <a:p>
            <a:r>
              <a:rPr lang="en-US" sz="1400" dirty="0" smtClean="0">
                <a:solidFill>
                  <a:schemeClr val="tx2">
                    <a:lumMod val="50000"/>
                  </a:schemeClr>
                </a:solidFill>
              </a:rPr>
              <a:t>E</a:t>
            </a:r>
            <a:r>
              <a:rPr lang="en-US" sz="1400" baseline="-25000" dirty="0" smtClean="0">
                <a:solidFill>
                  <a:schemeClr val="tx2">
                    <a:lumMod val="50000"/>
                  </a:schemeClr>
                </a:solidFill>
              </a:rPr>
              <a:t>EST </a:t>
            </a:r>
            <a:r>
              <a:rPr lang="en-US" sz="1400" baseline="-42000" dirty="0" smtClean="0">
                <a:solidFill>
                  <a:schemeClr val="tx2">
                    <a:lumMod val="50000"/>
                  </a:schemeClr>
                </a:solidFill>
              </a:rPr>
              <a:t>t</a:t>
            </a:r>
            <a:endParaRPr lang="en-IN" sz="1400" baseline="-42000" dirty="0" err="1">
              <a:solidFill>
                <a:schemeClr val="tx2">
                  <a:lumMod val="50000"/>
                </a:schemeClr>
              </a:solidFill>
            </a:endParaRPr>
          </a:p>
        </p:txBody>
      </p:sp>
      <p:sp>
        <p:nvSpPr>
          <p:cNvPr id="44" name="Rectangle 43"/>
          <p:cNvSpPr/>
          <p:nvPr/>
        </p:nvSpPr>
        <p:spPr>
          <a:xfrm>
            <a:off x="1202251" y="5236474"/>
            <a:ext cx="297268" cy="252827"/>
          </a:xfrm>
          <a:prstGeom prst="rect">
            <a:avLst/>
          </a:prstGeom>
        </p:spPr>
        <p:txBody>
          <a:bodyPr wrap="none">
            <a:spAutoFit/>
          </a:bodyPr>
          <a:lstStyle/>
          <a:p>
            <a:r>
              <a:rPr lang="en-US" sz="1400" dirty="0">
                <a:solidFill>
                  <a:schemeClr val="tx2">
                    <a:lumMod val="50000"/>
                  </a:schemeClr>
                </a:solidFill>
              </a:rPr>
              <a:t>=</a:t>
            </a:r>
            <a:endParaRPr lang="en-IN" sz="1400" dirty="0"/>
          </a:p>
        </p:txBody>
      </p:sp>
      <p:sp>
        <p:nvSpPr>
          <p:cNvPr id="45" name="Rectangle 44"/>
          <p:cNvSpPr/>
          <p:nvPr/>
        </p:nvSpPr>
        <p:spPr>
          <a:xfrm>
            <a:off x="1513917" y="5253606"/>
            <a:ext cx="1347869" cy="307777"/>
          </a:xfrm>
          <a:prstGeom prst="rect">
            <a:avLst/>
          </a:prstGeom>
        </p:spPr>
        <p:txBody>
          <a:bodyPr wrap="none">
            <a:spAutoFit/>
          </a:bodyPr>
          <a:lstStyle/>
          <a:p>
            <a:r>
              <a:rPr lang="en-US" sz="1400" dirty="0" smtClean="0">
                <a:solidFill>
                  <a:schemeClr val="tx2">
                    <a:lumMod val="50000"/>
                  </a:schemeClr>
                </a:solidFill>
              </a:rPr>
              <a:t>(1-KG) </a:t>
            </a:r>
            <a:r>
              <a:rPr lang="en-US" sz="1400" dirty="0">
                <a:solidFill>
                  <a:schemeClr val="tx2">
                    <a:lumMod val="50000"/>
                  </a:schemeClr>
                </a:solidFill>
              </a:rPr>
              <a:t>E </a:t>
            </a:r>
            <a:r>
              <a:rPr lang="en-US" sz="1400" baseline="-25000" dirty="0" smtClean="0">
                <a:solidFill>
                  <a:schemeClr val="tx2">
                    <a:lumMod val="50000"/>
                  </a:schemeClr>
                </a:solidFill>
              </a:rPr>
              <a:t>EST </a:t>
            </a:r>
            <a:r>
              <a:rPr lang="en-US" sz="1400" baseline="-40000" dirty="0" smtClean="0">
                <a:solidFill>
                  <a:schemeClr val="tx2">
                    <a:lumMod val="50000"/>
                  </a:schemeClr>
                </a:solidFill>
              </a:rPr>
              <a:t>t-1</a:t>
            </a:r>
            <a:endParaRPr lang="en-IN" sz="1400" baseline="-40000" dirty="0" err="1">
              <a:solidFill>
                <a:schemeClr val="tx2">
                  <a:lumMod val="50000"/>
                </a:schemeClr>
              </a:solidFill>
            </a:endParaRPr>
          </a:p>
        </p:txBody>
      </p:sp>
      <p:grpSp>
        <p:nvGrpSpPr>
          <p:cNvPr id="71" name="Group 70"/>
          <p:cNvGrpSpPr/>
          <p:nvPr/>
        </p:nvGrpSpPr>
        <p:grpSpPr>
          <a:xfrm>
            <a:off x="665704" y="1976062"/>
            <a:ext cx="4365276" cy="657631"/>
            <a:chOff x="262909" y="2537904"/>
            <a:chExt cx="4365276" cy="657631"/>
          </a:xfrm>
        </p:grpSpPr>
        <p:sp>
          <p:nvSpPr>
            <p:cNvPr id="48" name="TextBox 47"/>
            <p:cNvSpPr txBox="1"/>
            <p:nvPr/>
          </p:nvSpPr>
          <p:spPr>
            <a:xfrm>
              <a:off x="1908127" y="2537904"/>
              <a:ext cx="1323990" cy="646331"/>
            </a:xfrm>
            <a:prstGeom prst="rect">
              <a:avLst/>
            </a:prstGeom>
            <a:noFill/>
            <a:ln>
              <a:solidFill>
                <a:schemeClr val="accent1"/>
              </a:solidFill>
            </a:ln>
          </p:spPr>
          <p:txBody>
            <a:bodyPr wrap="square" rtlCol="0" anchor="ctr">
              <a:spAutoFit/>
            </a:bodyPr>
            <a:lstStyle/>
            <a:p>
              <a:pPr algn="ctr"/>
              <a:r>
                <a:rPr lang="en-US" sz="1200" dirty="0" smtClean="0">
                  <a:solidFill>
                    <a:schemeClr val="tx2">
                      <a:lumMod val="50000"/>
                    </a:schemeClr>
                  </a:solidFill>
                </a:rPr>
                <a:t>Calculate Current Estimate</a:t>
              </a:r>
              <a:endParaRPr lang="en-IN" sz="1200" dirty="0" err="1" smtClean="0">
                <a:solidFill>
                  <a:schemeClr val="tx2">
                    <a:lumMod val="50000"/>
                  </a:schemeClr>
                </a:solidFill>
              </a:endParaRPr>
            </a:p>
          </p:txBody>
        </p:sp>
        <p:sp>
          <p:nvSpPr>
            <p:cNvPr id="49" name="TextBox 48"/>
            <p:cNvSpPr txBox="1"/>
            <p:nvPr/>
          </p:nvSpPr>
          <p:spPr>
            <a:xfrm>
              <a:off x="3495430" y="2549204"/>
              <a:ext cx="1132755" cy="646331"/>
            </a:xfrm>
            <a:prstGeom prst="rect">
              <a:avLst/>
            </a:prstGeom>
            <a:noFill/>
            <a:ln>
              <a:solidFill>
                <a:schemeClr val="accent1"/>
              </a:solidFill>
            </a:ln>
          </p:spPr>
          <p:txBody>
            <a:bodyPr wrap="square" rtlCol="0" anchor="ctr">
              <a:spAutoFit/>
            </a:bodyPr>
            <a:lstStyle/>
            <a:p>
              <a:pPr algn="ctr"/>
              <a:r>
                <a:rPr lang="en-US" sz="1200" dirty="0" smtClean="0">
                  <a:solidFill>
                    <a:schemeClr val="tx2">
                      <a:lumMod val="50000"/>
                    </a:schemeClr>
                  </a:solidFill>
                </a:rPr>
                <a:t>Calculate New Error in Estimate</a:t>
              </a:r>
              <a:endParaRPr lang="en-IN" sz="1200" dirty="0" err="1" smtClean="0">
                <a:solidFill>
                  <a:schemeClr val="tx2">
                    <a:lumMod val="50000"/>
                  </a:schemeClr>
                </a:solidFill>
              </a:endParaRPr>
            </a:p>
          </p:txBody>
        </p:sp>
        <p:sp>
          <p:nvSpPr>
            <p:cNvPr id="50" name="TextBox 49"/>
            <p:cNvSpPr txBox="1"/>
            <p:nvPr/>
          </p:nvSpPr>
          <p:spPr>
            <a:xfrm>
              <a:off x="262909" y="2640645"/>
              <a:ext cx="1408824" cy="461665"/>
            </a:xfrm>
            <a:prstGeom prst="rect">
              <a:avLst/>
            </a:prstGeom>
            <a:noFill/>
            <a:ln>
              <a:solidFill>
                <a:schemeClr val="accent1"/>
              </a:solidFill>
            </a:ln>
          </p:spPr>
          <p:txBody>
            <a:bodyPr wrap="square" rtlCol="0" anchor="ctr">
              <a:spAutoFit/>
            </a:bodyPr>
            <a:lstStyle/>
            <a:p>
              <a:pPr algn="ctr"/>
              <a:r>
                <a:rPr lang="en-US" sz="1200" dirty="0" smtClean="0">
                  <a:solidFill>
                    <a:schemeClr val="tx2">
                      <a:lumMod val="50000"/>
                    </a:schemeClr>
                  </a:solidFill>
                </a:rPr>
                <a:t>Calculate Kalman Gain</a:t>
              </a:r>
              <a:endParaRPr lang="en-IN" sz="1200" dirty="0" err="1" smtClean="0">
                <a:solidFill>
                  <a:schemeClr val="tx2">
                    <a:lumMod val="50000"/>
                  </a:schemeClr>
                </a:solidFill>
              </a:endParaRPr>
            </a:p>
          </p:txBody>
        </p:sp>
        <p:cxnSp>
          <p:nvCxnSpPr>
            <p:cNvPr id="51" name="Straight Arrow Connector 50"/>
            <p:cNvCxnSpPr>
              <a:stCxn id="48" idx="3"/>
              <a:endCxn id="49" idx="1"/>
            </p:cNvCxnSpPr>
            <p:nvPr/>
          </p:nvCxnSpPr>
          <p:spPr>
            <a:xfrm>
              <a:off x="3232117" y="2861070"/>
              <a:ext cx="263313" cy="11300"/>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50" idx="3"/>
              <a:endCxn id="48" idx="1"/>
            </p:cNvCxnSpPr>
            <p:nvPr/>
          </p:nvCxnSpPr>
          <p:spPr>
            <a:xfrm flipV="1">
              <a:off x="1671733" y="2861070"/>
              <a:ext cx="236394" cy="10408"/>
            </a:xfrm>
            <a:prstGeom prst="straightConnector1">
              <a:avLst/>
            </a:prstGeom>
            <a:ln>
              <a:solidFill>
                <a:srgbClr val="FF0000"/>
              </a:solidFill>
              <a:prstDash val="solid"/>
              <a:tailEnd type="arrow"/>
            </a:ln>
          </p:spPr>
          <p:style>
            <a:lnRef idx="1">
              <a:schemeClr val="accent1"/>
            </a:lnRef>
            <a:fillRef idx="0">
              <a:schemeClr val="accent1"/>
            </a:fillRef>
            <a:effectRef idx="0">
              <a:schemeClr val="accent1"/>
            </a:effectRef>
            <a:fontRef idx="minor">
              <a:schemeClr val="tx1"/>
            </a:fontRef>
          </p:style>
        </p:cxnSp>
      </p:gr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4434" y="4565065"/>
            <a:ext cx="4118102" cy="16920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5" name="TextBox 74"/>
          <p:cNvSpPr txBox="1"/>
          <p:nvPr/>
        </p:nvSpPr>
        <p:spPr>
          <a:xfrm>
            <a:off x="5143816" y="3415698"/>
            <a:ext cx="2524082" cy="307777"/>
          </a:xfrm>
          <a:prstGeom prst="rect">
            <a:avLst/>
          </a:prstGeom>
          <a:noFill/>
          <a:ln>
            <a:solidFill>
              <a:srgbClr val="FF0000"/>
            </a:solidFill>
          </a:ln>
        </p:spPr>
        <p:txBody>
          <a:bodyPr wrap="square" rtlCol="0">
            <a:spAutoFit/>
          </a:bodyPr>
          <a:lstStyle/>
          <a:p>
            <a:r>
              <a:rPr lang="en-US" sz="1400" dirty="0" smtClean="0">
                <a:solidFill>
                  <a:schemeClr val="tx2">
                    <a:lumMod val="50000"/>
                  </a:schemeClr>
                </a:solidFill>
              </a:rPr>
              <a:t>Measurement = 75,71,70,74</a:t>
            </a:r>
            <a:endParaRPr lang="en-IN" sz="1400" baseline="-25000" dirty="0" err="1" smtClean="0">
              <a:solidFill>
                <a:schemeClr val="tx2">
                  <a:lumMod val="50000"/>
                </a:schemeClr>
              </a:solidFill>
            </a:endParaRPr>
          </a:p>
        </p:txBody>
      </p:sp>
      <p:sp>
        <p:nvSpPr>
          <p:cNvPr id="74" name="Rectangle 73"/>
          <p:cNvSpPr/>
          <p:nvPr/>
        </p:nvSpPr>
        <p:spPr>
          <a:xfrm>
            <a:off x="2582397" y="3739584"/>
            <a:ext cx="319318" cy="369332"/>
          </a:xfrm>
          <a:prstGeom prst="rect">
            <a:avLst/>
          </a:prstGeom>
        </p:spPr>
        <p:txBody>
          <a:bodyPr wrap="none">
            <a:spAutoFit/>
          </a:bodyPr>
          <a:lstStyle/>
          <a:p>
            <a:r>
              <a:rPr lang="en-US" dirty="0" smtClean="0">
                <a:solidFill>
                  <a:schemeClr val="tx2">
                    <a:lumMod val="50000"/>
                  </a:schemeClr>
                </a:solidFill>
              </a:rPr>
              <a:t>+</a:t>
            </a:r>
            <a:endParaRPr lang="en-IN" dirty="0"/>
          </a:p>
        </p:txBody>
      </p:sp>
      <p:sp>
        <p:nvSpPr>
          <p:cNvPr id="76" name="Rectangle 75"/>
          <p:cNvSpPr/>
          <p:nvPr/>
        </p:nvSpPr>
        <p:spPr>
          <a:xfrm>
            <a:off x="3433356" y="4196678"/>
            <a:ext cx="319318" cy="369332"/>
          </a:xfrm>
          <a:prstGeom prst="rect">
            <a:avLst/>
          </a:prstGeom>
        </p:spPr>
        <p:txBody>
          <a:bodyPr wrap="none">
            <a:spAutoFit/>
          </a:bodyPr>
          <a:lstStyle/>
          <a:p>
            <a:r>
              <a:rPr lang="en-US" dirty="0">
                <a:solidFill>
                  <a:schemeClr val="tx2">
                    <a:lumMod val="50000"/>
                  </a:schemeClr>
                </a:solidFill>
              </a:rPr>
              <a:t>=</a:t>
            </a:r>
            <a:endParaRPr lang="en-IN" dirty="0"/>
          </a:p>
        </p:txBody>
      </p:sp>
      <p:sp>
        <p:nvSpPr>
          <p:cNvPr id="77" name="Rectangle 76"/>
          <p:cNvSpPr/>
          <p:nvPr/>
        </p:nvSpPr>
        <p:spPr>
          <a:xfrm>
            <a:off x="2346049" y="5263950"/>
            <a:ext cx="319318" cy="369332"/>
          </a:xfrm>
          <a:prstGeom prst="rect">
            <a:avLst/>
          </a:prstGeom>
        </p:spPr>
        <p:txBody>
          <a:bodyPr wrap="none">
            <a:spAutoFit/>
          </a:bodyPr>
          <a:lstStyle/>
          <a:p>
            <a:r>
              <a:rPr lang="en-US" dirty="0">
                <a:solidFill>
                  <a:schemeClr val="tx2">
                    <a:lumMod val="50000"/>
                  </a:schemeClr>
                </a:solidFill>
              </a:rPr>
              <a:t>=</a:t>
            </a:r>
            <a:endParaRPr lang="en-IN" dirty="0"/>
          </a:p>
        </p:txBody>
      </p:sp>
    </p:spTree>
    <p:extLst>
      <p:ext uri="{BB962C8B-B14F-4D97-AF65-F5344CB8AC3E}">
        <p14:creationId xmlns:p14="http://schemas.microsoft.com/office/powerpoint/2010/main" val="24024737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en-US" dirty="0"/>
          </a:p>
        </p:txBody>
      </p:sp>
      <p:sp>
        <p:nvSpPr>
          <p:cNvPr id="4" name="Slide Number Placeholder 3"/>
          <p:cNvSpPr>
            <a:spLocks noGrp="1"/>
          </p:cNvSpPr>
          <p:nvPr>
            <p:ph type="sldNum" sz="quarter" idx="12"/>
          </p:nvPr>
        </p:nvSpPr>
        <p:spPr/>
        <p:txBody>
          <a:bodyPr/>
          <a:lstStyle/>
          <a:p>
            <a:fld id="{B7CC49D4-2C4E-804C-872D-C8D0B6632CA0}" type="slidenum">
              <a:rPr lang="en-US" smtClean="0"/>
              <a:pPr/>
              <a:t>3</a:t>
            </a:fld>
            <a:endParaRPr lang="en-US"/>
          </a:p>
        </p:txBody>
      </p:sp>
      <p:pic>
        <p:nvPicPr>
          <p:cNvPr id="1026" name="Picture 2"/>
          <p:cNvPicPr>
            <a:picLocks noChangeAspect="1" noChangeArrowheads="1"/>
          </p:cNvPicPr>
          <p:nvPr/>
        </p:nvPicPr>
        <p:blipFill>
          <a:blip r:embed="rId2"/>
          <a:srcRect/>
          <a:stretch>
            <a:fillRect/>
          </a:stretch>
        </p:blipFill>
        <p:spPr bwMode="auto">
          <a:xfrm>
            <a:off x="1117171" y="1371600"/>
            <a:ext cx="2520537" cy="1993516"/>
          </a:xfrm>
          <a:prstGeom prst="rect">
            <a:avLst/>
          </a:prstGeom>
          <a:noFill/>
          <a:ln w="9525">
            <a:noFill/>
            <a:miter lim="800000"/>
            <a:headEnd/>
            <a:tailEnd/>
          </a:ln>
        </p:spPr>
      </p:pic>
      <p:sp>
        <p:nvSpPr>
          <p:cNvPr id="7" name="Rectangle 6"/>
          <p:cNvSpPr/>
          <p:nvPr/>
        </p:nvSpPr>
        <p:spPr>
          <a:xfrm>
            <a:off x="838200" y="3581400"/>
            <a:ext cx="3291841" cy="276999"/>
          </a:xfrm>
          <a:prstGeom prst="rect">
            <a:avLst/>
          </a:prstGeom>
        </p:spPr>
        <p:txBody>
          <a:bodyPr wrap="square">
            <a:spAutoFit/>
          </a:bodyPr>
          <a:lstStyle/>
          <a:p>
            <a:r>
              <a:rPr lang="en-US" sz="1200" dirty="0" smtClean="0"/>
              <a:t>http://en.wikipedia.org/wiki/Apollo_program</a:t>
            </a:r>
            <a:endParaRPr lang="en-US" sz="1200" dirty="0"/>
          </a:p>
        </p:txBody>
      </p:sp>
      <p:pic>
        <p:nvPicPr>
          <p:cNvPr id="1028" name="Picture 4"/>
          <p:cNvPicPr>
            <a:picLocks noChangeAspect="1" noChangeArrowheads="1"/>
          </p:cNvPicPr>
          <p:nvPr/>
        </p:nvPicPr>
        <p:blipFill>
          <a:blip r:embed="rId3"/>
          <a:srcRect/>
          <a:stretch>
            <a:fillRect/>
          </a:stretch>
        </p:blipFill>
        <p:spPr bwMode="auto">
          <a:xfrm>
            <a:off x="2895600" y="4114800"/>
            <a:ext cx="3108961" cy="1989735"/>
          </a:xfrm>
          <a:prstGeom prst="rect">
            <a:avLst/>
          </a:prstGeom>
          <a:noFill/>
          <a:ln w="9525">
            <a:noFill/>
            <a:miter lim="800000"/>
            <a:headEnd/>
            <a:tailEnd/>
          </a:ln>
        </p:spPr>
      </p:pic>
      <p:sp>
        <p:nvSpPr>
          <p:cNvPr id="9" name="Rectangle 8"/>
          <p:cNvSpPr/>
          <p:nvPr/>
        </p:nvSpPr>
        <p:spPr>
          <a:xfrm>
            <a:off x="2988975" y="6293276"/>
            <a:ext cx="2922210" cy="276999"/>
          </a:xfrm>
          <a:prstGeom prst="rect">
            <a:avLst/>
          </a:prstGeom>
        </p:spPr>
        <p:txBody>
          <a:bodyPr wrap="none">
            <a:spAutoFit/>
          </a:bodyPr>
          <a:lstStyle/>
          <a:p>
            <a:r>
              <a:rPr lang="en-US" sz="1200" dirty="0" smtClean="0"/>
              <a:t>http://www.lorisbazzani.info/research-2/</a:t>
            </a:r>
            <a:endParaRPr lang="en-US" sz="1200" dirty="0"/>
          </a:p>
        </p:txBody>
      </p:sp>
      <p:pic>
        <p:nvPicPr>
          <p:cNvPr id="1029" name="Picture 5"/>
          <p:cNvPicPr>
            <a:picLocks noChangeAspect="1" noChangeArrowheads="1"/>
          </p:cNvPicPr>
          <p:nvPr/>
        </p:nvPicPr>
        <p:blipFill>
          <a:blip r:embed="rId4"/>
          <a:srcRect/>
          <a:stretch>
            <a:fillRect/>
          </a:stretch>
        </p:blipFill>
        <p:spPr bwMode="auto">
          <a:xfrm>
            <a:off x="5309175" y="1371600"/>
            <a:ext cx="2778894" cy="1856806"/>
          </a:xfrm>
          <a:prstGeom prst="rect">
            <a:avLst/>
          </a:prstGeom>
          <a:noFill/>
          <a:ln w="9525">
            <a:noFill/>
            <a:miter lim="800000"/>
            <a:headEnd/>
            <a:tailEnd/>
          </a:ln>
        </p:spPr>
      </p:pic>
      <p:sp>
        <p:nvSpPr>
          <p:cNvPr id="11" name="Rectangle 10"/>
          <p:cNvSpPr/>
          <p:nvPr/>
        </p:nvSpPr>
        <p:spPr>
          <a:xfrm>
            <a:off x="5514975" y="3442900"/>
            <a:ext cx="2401940" cy="276999"/>
          </a:xfrm>
          <a:prstGeom prst="rect">
            <a:avLst/>
          </a:prstGeom>
        </p:spPr>
        <p:txBody>
          <a:bodyPr wrap="none">
            <a:spAutoFit/>
          </a:bodyPr>
          <a:lstStyle/>
          <a:p>
            <a:r>
              <a:rPr lang="en-US" sz="1200" dirty="0" smtClean="0"/>
              <a:t>http://en.wikipedia.org/wiki/Gps</a:t>
            </a:r>
            <a:endParaRPr lang="en-US" sz="1200" dirty="0"/>
          </a:p>
        </p:txBody>
      </p:sp>
    </p:spTree>
    <p:extLst>
      <p:ext uri="{BB962C8B-B14F-4D97-AF65-F5344CB8AC3E}">
        <p14:creationId xmlns:p14="http://schemas.microsoft.com/office/powerpoint/2010/main" val="2722424138"/>
      </p:ext>
    </p:extLst>
  </p:cSld>
  <p:clrMapOvr>
    <a:masterClrMapping/>
  </p:clrMapOvr>
  <p:transition spd="slow">
    <p:wipe dir="d"/>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Applications</a:t>
            </a:r>
            <a:endParaRPr lang="en-IN" dirty="0">
              <a:solidFill>
                <a:srgbClr val="C00000"/>
              </a:solidFill>
            </a:endParaRPr>
          </a:p>
        </p:txBody>
      </p:sp>
      <p:sp>
        <p:nvSpPr>
          <p:cNvPr id="4" name="Rectangle 3"/>
          <p:cNvSpPr/>
          <p:nvPr/>
        </p:nvSpPr>
        <p:spPr>
          <a:xfrm>
            <a:off x="587829" y="1277940"/>
            <a:ext cx="4232366" cy="5047536"/>
          </a:xfrm>
          <a:prstGeom prst="rect">
            <a:avLst/>
          </a:prstGeom>
        </p:spPr>
        <p:txBody>
          <a:bodyPr wrap="square">
            <a:spAutoFit/>
          </a:bodyPr>
          <a:lstStyle/>
          <a:p>
            <a:pPr algn="just"/>
            <a:r>
              <a:rPr lang="en-IN" sz="1400" dirty="0"/>
              <a:t>The Kalman filter has numerous applications in technology. </a:t>
            </a:r>
            <a:endParaRPr lang="en-IN" sz="1400" dirty="0" smtClean="0"/>
          </a:p>
          <a:p>
            <a:pPr algn="just"/>
            <a:endParaRPr lang="en-IN" sz="1400" dirty="0"/>
          </a:p>
          <a:p>
            <a:pPr algn="just"/>
            <a:r>
              <a:rPr lang="en-IN" sz="1400" dirty="0" smtClean="0"/>
              <a:t>A </a:t>
            </a:r>
            <a:r>
              <a:rPr lang="en-IN" sz="1400" dirty="0"/>
              <a:t>common application is for </a:t>
            </a:r>
            <a:r>
              <a:rPr lang="en-IN" sz="1400" dirty="0">
                <a:solidFill>
                  <a:srgbClr val="0070C0"/>
                </a:solidFill>
              </a:rPr>
              <a:t>guidance</a:t>
            </a:r>
            <a:r>
              <a:rPr lang="en-IN" sz="1400" dirty="0"/>
              <a:t>, </a:t>
            </a:r>
            <a:r>
              <a:rPr lang="en-IN" sz="1400" dirty="0">
                <a:solidFill>
                  <a:srgbClr val="0070C0"/>
                </a:solidFill>
              </a:rPr>
              <a:t>navigation</a:t>
            </a:r>
            <a:r>
              <a:rPr lang="en-IN" sz="1400" dirty="0"/>
              <a:t> and </a:t>
            </a:r>
            <a:r>
              <a:rPr lang="en-IN" sz="1400" dirty="0">
                <a:solidFill>
                  <a:srgbClr val="0070C0"/>
                </a:solidFill>
              </a:rPr>
              <a:t>control</a:t>
            </a:r>
            <a:r>
              <a:rPr lang="en-IN" sz="1400" dirty="0"/>
              <a:t> of vehicles, particularly aircraft and spacecraft. </a:t>
            </a:r>
            <a:endParaRPr lang="en-IN" sz="1400" dirty="0">
              <a:solidFill>
                <a:srgbClr val="0070C0"/>
              </a:solidFill>
            </a:endParaRPr>
          </a:p>
          <a:p>
            <a:pPr algn="just"/>
            <a:endParaRPr lang="en-IN" sz="1400" dirty="0">
              <a:solidFill>
                <a:srgbClr val="0070C0"/>
              </a:solidFill>
            </a:endParaRPr>
          </a:p>
          <a:p>
            <a:pPr algn="just"/>
            <a:r>
              <a:rPr lang="en-IN" sz="1400" dirty="0" smtClean="0"/>
              <a:t>Furthermore</a:t>
            </a:r>
            <a:r>
              <a:rPr lang="en-IN" sz="1400" dirty="0"/>
              <a:t>, the Kalman filter is a widely applied concept in </a:t>
            </a:r>
            <a:r>
              <a:rPr lang="en-IN" sz="1400" dirty="0">
                <a:solidFill>
                  <a:srgbClr val="0070C0"/>
                </a:solidFill>
              </a:rPr>
              <a:t>time series analysis</a:t>
            </a:r>
            <a:r>
              <a:rPr lang="en-IN" sz="1400" dirty="0"/>
              <a:t> used in fields such as </a:t>
            </a:r>
            <a:r>
              <a:rPr lang="en-IN" sz="1400" dirty="0">
                <a:solidFill>
                  <a:srgbClr val="0070C0"/>
                </a:solidFill>
              </a:rPr>
              <a:t>signal</a:t>
            </a:r>
            <a:r>
              <a:rPr lang="en-IN" sz="1400" dirty="0"/>
              <a:t> </a:t>
            </a:r>
            <a:r>
              <a:rPr lang="en-IN" sz="1400" dirty="0">
                <a:solidFill>
                  <a:srgbClr val="0070C0"/>
                </a:solidFill>
              </a:rPr>
              <a:t>processing</a:t>
            </a:r>
            <a:r>
              <a:rPr lang="en-IN" sz="1400" dirty="0"/>
              <a:t> and </a:t>
            </a:r>
            <a:r>
              <a:rPr lang="en-IN" sz="1400" dirty="0">
                <a:solidFill>
                  <a:srgbClr val="0070C0"/>
                </a:solidFill>
              </a:rPr>
              <a:t>econometrics</a:t>
            </a:r>
            <a:r>
              <a:rPr lang="en-IN" sz="1400" dirty="0"/>
              <a:t>. </a:t>
            </a:r>
            <a:endParaRPr lang="en-IN" sz="1400" dirty="0" smtClean="0"/>
          </a:p>
          <a:p>
            <a:pPr algn="just"/>
            <a:endParaRPr lang="en-IN" sz="1400" dirty="0"/>
          </a:p>
          <a:p>
            <a:pPr algn="just"/>
            <a:r>
              <a:rPr lang="en-IN" sz="1400" dirty="0" smtClean="0"/>
              <a:t>Kalman </a:t>
            </a:r>
            <a:r>
              <a:rPr lang="en-IN" sz="1400" dirty="0"/>
              <a:t>filters also are one of the main topics in the field of </a:t>
            </a:r>
            <a:r>
              <a:rPr lang="en-IN" sz="1400" dirty="0">
                <a:solidFill>
                  <a:srgbClr val="0070C0"/>
                </a:solidFill>
              </a:rPr>
              <a:t>robotic</a:t>
            </a:r>
            <a:r>
              <a:rPr lang="en-IN" sz="1400" dirty="0"/>
              <a:t> </a:t>
            </a:r>
            <a:r>
              <a:rPr lang="en-IN" sz="1400" dirty="0">
                <a:solidFill>
                  <a:srgbClr val="0070C0"/>
                </a:solidFill>
              </a:rPr>
              <a:t>motion</a:t>
            </a:r>
            <a:r>
              <a:rPr lang="en-IN" sz="1400" dirty="0"/>
              <a:t> </a:t>
            </a:r>
            <a:r>
              <a:rPr lang="en-IN" sz="1400" dirty="0">
                <a:solidFill>
                  <a:srgbClr val="0070C0"/>
                </a:solidFill>
              </a:rPr>
              <a:t>planning</a:t>
            </a:r>
            <a:r>
              <a:rPr lang="en-IN" sz="1400" dirty="0"/>
              <a:t> and </a:t>
            </a:r>
            <a:r>
              <a:rPr lang="en-IN" sz="1400" dirty="0">
                <a:solidFill>
                  <a:srgbClr val="0070C0"/>
                </a:solidFill>
              </a:rPr>
              <a:t>control</a:t>
            </a:r>
            <a:r>
              <a:rPr lang="en-IN" sz="1400" dirty="0"/>
              <a:t>, and they are sometimes included in </a:t>
            </a:r>
            <a:r>
              <a:rPr lang="en-IN" sz="1400" dirty="0">
                <a:solidFill>
                  <a:srgbClr val="0070C0"/>
                </a:solidFill>
              </a:rPr>
              <a:t>trajectory</a:t>
            </a:r>
            <a:r>
              <a:rPr lang="en-IN" sz="1400" dirty="0"/>
              <a:t> </a:t>
            </a:r>
            <a:r>
              <a:rPr lang="en-IN" sz="1400" dirty="0">
                <a:solidFill>
                  <a:srgbClr val="0070C0"/>
                </a:solidFill>
              </a:rPr>
              <a:t>optimization</a:t>
            </a:r>
            <a:r>
              <a:rPr lang="en-IN" sz="1400" dirty="0"/>
              <a:t>. </a:t>
            </a:r>
            <a:endParaRPr lang="en-IN" sz="1400" dirty="0" smtClean="0"/>
          </a:p>
          <a:p>
            <a:pPr algn="just"/>
            <a:endParaRPr lang="en-IN" sz="1400" dirty="0"/>
          </a:p>
          <a:p>
            <a:pPr algn="just"/>
            <a:r>
              <a:rPr lang="en-IN" sz="1400" dirty="0" smtClean="0"/>
              <a:t>The </a:t>
            </a:r>
            <a:r>
              <a:rPr lang="en-IN" sz="1400" dirty="0"/>
              <a:t>Kalman filter has also found use in </a:t>
            </a:r>
            <a:r>
              <a:rPr lang="en-IN" sz="1400" dirty="0" smtClean="0">
                <a:solidFill>
                  <a:srgbClr val="0070C0"/>
                </a:solidFill>
              </a:rPr>
              <a:t>modelling</a:t>
            </a:r>
            <a:r>
              <a:rPr lang="en-IN" sz="1400" dirty="0" smtClean="0"/>
              <a:t> </a:t>
            </a:r>
            <a:r>
              <a:rPr lang="en-IN" sz="1400" dirty="0"/>
              <a:t>the </a:t>
            </a:r>
            <a:r>
              <a:rPr lang="en-IN" sz="1400" dirty="0">
                <a:solidFill>
                  <a:srgbClr val="0070C0"/>
                </a:solidFill>
              </a:rPr>
              <a:t>central</a:t>
            </a:r>
            <a:r>
              <a:rPr lang="en-IN" sz="1400" dirty="0"/>
              <a:t> </a:t>
            </a:r>
            <a:r>
              <a:rPr lang="en-IN" sz="1400" dirty="0">
                <a:solidFill>
                  <a:srgbClr val="0070C0"/>
                </a:solidFill>
              </a:rPr>
              <a:t>nervous</a:t>
            </a:r>
            <a:r>
              <a:rPr lang="en-IN" sz="1400" dirty="0"/>
              <a:t> </a:t>
            </a:r>
            <a:r>
              <a:rPr lang="en-IN" sz="1400" dirty="0">
                <a:solidFill>
                  <a:srgbClr val="0070C0"/>
                </a:solidFill>
              </a:rPr>
              <a:t>system's</a:t>
            </a:r>
            <a:r>
              <a:rPr lang="en-IN" sz="1400" dirty="0"/>
              <a:t> </a:t>
            </a:r>
            <a:r>
              <a:rPr lang="en-IN" sz="1400" dirty="0">
                <a:solidFill>
                  <a:srgbClr val="0070C0"/>
                </a:solidFill>
              </a:rPr>
              <a:t>control</a:t>
            </a:r>
            <a:r>
              <a:rPr lang="en-IN" sz="1400" dirty="0"/>
              <a:t> </a:t>
            </a:r>
            <a:r>
              <a:rPr lang="en-IN" sz="1400" dirty="0">
                <a:solidFill>
                  <a:srgbClr val="0070C0"/>
                </a:solidFill>
              </a:rPr>
              <a:t>of</a:t>
            </a:r>
            <a:r>
              <a:rPr lang="en-IN" sz="1400" dirty="0"/>
              <a:t> </a:t>
            </a:r>
            <a:r>
              <a:rPr lang="en-IN" sz="1400" dirty="0">
                <a:solidFill>
                  <a:srgbClr val="0070C0"/>
                </a:solidFill>
              </a:rPr>
              <a:t>movement</a:t>
            </a:r>
            <a:r>
              <a:rPr lang="en-IN" sz="1400" dirty="0"/>
              <a:t>. Due to the time delay between issuing motor commands and receiving sensory feedback, use of the Kalman filter provides the needed model for making estimates of the current state of the motor system and issuing updated commands</a:t>
            </a:r>
          </a:p>
        </p:txBody>
      </p:sp>
      <p:pic>
        <p:nvPicPr>
          <p:cNvPr id="20484" name="Picture 4"/>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4960257" y="1289926"/>
            <a:ext cx="3987800" cy="5041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7607447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5395" y="551"/>
            <a:ext cx="8229600" cy="792162"/>
          </a:xfrm>
        </p:spPr>
        <p:txBody>
          <a:bodyPr/>
          <a:lstStyle/>
          <a:p>
            <a:r>
              <a:rPr lang="en-US" dirty="0">
                <a:solidFill>
                  <a:srgbClr val="C00000"/>
                </a:solidFill>
              </a:rPr>
              <a:t>Kalman Equations</a:t>
            </a:r>
            <a:endParaRPr lang="en-IN" dirty="0">
              <a:solidFill>
                <a:srgbClr val="C00000"/>
              </a:solidFill>
            </a:endParaRPr>
          </a:p>
        </p:txBody>
      </p:sp>
      <p:pic>
        <p:nvPicPr>
          <p:cNvPr id="1741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9897" y="893540"/>
            <a:ext cx="2032090" cy="702715"/>
          </a:xfrm>
          <a:prstGeom prst="rect">
            <a:avLst/>
          </a:prstGeom>
          <a:noFill/>
          <a:ln w="9525">
            <a:solidFill>
              <a:schemeClr val="accent1">
                <a:lumMod val="60000"/>
                <a:lumOff val="4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5810" y="1684557"/>
            <a:ext cx="1996178" cy="666107"/>
          </a:xfrm>
          <a:prstGeom prst="rect">
            <a:avLst/>
          </a:prstGeom>
          <a:noFill/>
          <a:ln w="9525">
            <a:solidFill>
              <a:schemeClr val="accent1">
                <a:lumMod val="60000"/>
                <a:lumOff val="4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41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80264" y="2514422"/>
            <a:ext cx="1971724" cy="1008935"/>
          </a:xfrm>
          <a:prstGeom prst="rect">
            <a:avLst/>
          </a:prstGeom>
          <a:noFill/>
          <a:ln w="9525">
            <a:solidFill>
              <a:schemeClr val="accent1">
                <a:lumMod val="60000"/>
                <a:lumOff val="4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5120641" y="1210312"/>
            <a:ext cx="849086" cy="307777"/>
          </a:xfrm>
          <a:prstGeom prst="rect">
            <a:avLst/>
          </a:prstGeom>
          <a:noFill/>
        </p:spPr>
        <p:txBody>
          <a:bodyPr wrap="square" rtlCol="0">
            <a:spAutoFit/>
          </a:bodyPr>
          <a:lstStyle/>
          <a:p>
            <a:r>
              <a:rPr lang="en-US" sz="1400" dirty="0" smtClean="0">
                <a:solidFill>
                  <a:schemeClr val="tx2">
                    <a:lumMod val="50000"/>
                  </a:schemeClr>
                </a:solidFill>
              </a:rPr>
              <a:t>Model</a:t>
            </a:r>
            <a:endParaRPr lang="en-IN" sz="1400" dirty="0" err="1" smtClean="0">
              <a:solidFill>
                <a:schemeClr val="tx2">
                  <a:lumMod val="50000"/>
                </a:schemeClr>
              </a:solidFill>
            </a:endParaRPr>
          </a:p>
        </p:txBody>
      </p:sp>
      <p:sp>
        <p:nvSpPr>
          <p:cNvPr id="9" name="TextBox 8"/>
          <p:cNvSpPr txBox="1"/>
          <p:nvPr/>
        </p:nvSpPr>
        <p:spPr>
          <a:xfrm>
            <a:off x="5029202" y="1983027"/>
            <a:ext cx="849086" cy="307777"/>
          </a:xfrm>
          <a:prstGeom prst="rect">
            <a:avLst/>
          </a:prstGeom>
          <a:noFill/>
        </p:spPr>
        <p:txBody>
          <a:bodyPr wrap="square" rtlCol="0">
            <a:spAutoFit/>
          </a:bodyPr>
          <a:lstStyle/>
          <a:p>
            <a:r>
              <a:rPr lang="en-US" sz="1400" dirty="0" smtClean="0">
                <a:solidFill>
                  <a:schemeClr val="tx2">
                    <a:lumMod val="50000"/>
                  </a:schemeClr>
                </a:solidFill>
              </a:rPr>
              <a:t>Predict</a:t>
            </a:r>
            <a:endParaRPr lang="en-IN" sz="1400" dirty="0" err="1" smtClean="0">
              <a:solidFill>
                <a:schemeClr val="tx2">
                  <a:lumMod val="50000"/>
                </a:schemeClr>
              </a:solidFill>
            </a:endParaRPr>
          </a:p>
        </p:txBody>
      </p:sp>
      <p:sp>
        <p:nvSpPr>
          <p:cNvPr id="10" name="TextBox 9"/>
          <p:cNvSpPr txBox="1"/>
          <p:nvPr/>
        </p:nvSpPr>
        <p:spPr>
          <a:xfrm>
            <a:off x="5029202" y="3033117"/>
            <a:ext cx="849086" cy="307777"/>
          </a:xfrm>
          <a:prstGeom prst="rect">
            <a:avLst/>
          </a:prstGeom>
          <a:noFill/>
        </p:spPr>
        <p:txBody>
          <a:bodyPr wrap="square" rtlCol="0">
            <a:spAutoFit/>
          </a:bodyPr>
          <a:lstStyle/>
          <a:p>
            <a:r>
              <a:rPr lang="en-US" sz="1400" dirty="0" smtClean="0">
                <a:solidFill>
                  <a:schemeClr val="tx2">
                    <a:lumMod val="50000"/>
                  </a:schemeClr>
                </a:solidFill>
              </a:rPr>
              <a:t>Update</a:t>
            </a:r>
            <a:endParaRPr lang="en-IN" sz="1400" dirty="0" err="1" smtClean="0">
              <a:solidFill>
                <a:schemeClr val="tx2">
                  <a:lumMod val="50000"/>
                </a:schemeClr>
              </a:solidFill>
            </a:endParaRPr>
          </a:p>
        </p:txBody>
      </p:sp>
      <p:sp>
        <p:nvSpPr>
          <p:cNvPr id="4" name="Rectangle 3"/>
          <p:cNvSpPr/>
          <p:nvPr/>
        </p:nvSpPr>
        <p:spPr>
          <a:xfrm>
            <a:off x="4040866" y="396632"/>
            <a:ext cx="4615366" cy="369332"/>
          </a:xfrm>
          <a:prstGeom prst="rect">
            <a:avLst/>
          </a:prstGeom>
        </p:spPr>
        <p:txBody>
          <a:bodyPr wrap="none">
            <a:spAutoFit/>
          </a:bodyPr>
          <a:lstStyle/>
          <a:p>
            <a:r>
              <a:rPr lang="en-IN" dirty="0"/>
              <a:t>http://home.wlu.edu/~levys/kalman_tutorial/</a:t>
            </a:r>
          </a:p>
        </p:txBody>
      </p:sp>
      <p:sp>
        <p:nvSpPr>
          <p:cNvPr id="5" name="Rectangle 4"/>
          <p:cNvSpPr/>
          <p:nvPr/>
        </p:nvSpPr>
        <p:spPr>
          <a:xfrm>
            <a:off x="762000" y="3733800"/>
            <a:ext cx="7662270" cy="2554545"/>
          </a:xfrm>
          <a:prstGeom prst="rect">
            <a:avLst/>
          </a:prstGeom>
        </p:spPr>
        <p:txBody>
          <a:bodyPr wrap="square">
            <a:spAutoFit/>
          </a:bodyPr>
          <a:lstStyle/>
          <a:p>
            <a:pPr algn="just"/>
            <a:r>
              <a:rPr lang="en-IN" sz="1600" dirty="0"/>
              <a:t>The algorithm works in a two-step process. In the prediction step, the Kalman filter produces estimates of the current state variables, along with their uncertainties. </a:t>
            </a:r>
            <a:endParaRPr lang="en-IN" sz="1600" dirty="0" smtClean="0"/>
          </a:p>
          <a:p>
            <a:pPr algn="just"/>
            <a:endParaRPr lang="en-IN" sz="1600" dirty="0"/>
          </a:p>
          <a:p>
            <a:pPr algn="just"/>
            <a:r>
              <a:rPr lang="en-IN" sz="1600" dirty="0" smtClean="0"/>
              <a:t>Once </a:t>
            </a:r>
            <a:r>
              <a:rPr lang="en-IN" sz="1600" dirty="0"/>
              <a:t>the outcome of the next measurement (necessarily corrupted with some amount of error, including random noise) is observed, these estimates are updated using a weighted average, with more weight being given to estimates with higher certainty. </a:t>
            </a:r>
            <a:endParaRPr lang="en-IN" sz="1600" dirty="0" smtClean="0"/>
          </a:p>
          <a:p>
            <a:pPr algn="just"/>
            <a:endParaRPr lang="en-IN" sz="1600" dirty="0"/>
          </a:p>
          <a:p>
            <a:pPr algn="just"/>
            <a:r>
              <a:rPr lang="en-IN" sz="1600" dirty="0" smtClean="0"/>
              <a:t>The </a:t>
            </a:r>
            <a:r>
              <a:rPr lang="en-IN" sz="1600" dirty="0"/>
              <a:t>algorithm is recursive. It can run in real time, using only the present input measurements and the previously calculated state and its uncertainty matrix; no additional past information is required.</a:t>
            </a:r>
          </a:p>
        </p:txBody>
      </p:sp>
    </p:spTree>
    <p:extLst>
      <p:ext uri="{BB962C8B-B14F-4D97-AF65-F5344CB8AC3E}">
        <p14:creationId xmlns:p14="http://schemas.microsoft.com/office/powerpoint/2010/main" val="419275540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4766" y="0"/>
            <a:ext cx="8229600" cy="792162"/>
          </a:xfrm>
        </p:spPr>
        <p:txBody>
          <a:bodyPr/>
          <a:lstStyle/>
          <a:p>
            <a:r>
              <a:rPr lang="en-US" dirty="0" smtClean="0"/>
              <a:t>Extended Kalman Filter</a:t>
            </a:r>
            <a:endParaRPr lang="en-IN" dirty="0"/>
          </a:p>
        </p:txBody>
      </p:sp>
      <p:sp>
        <p:nvSpPr>
          <p:cNvPr id="3" name="Rectangle 2"/>
          <p:cNvSpPr/>
          <p:nvPr/>
        </p:nvSpPr>
        <p:spPr>
          <a:xfrm>
            <a:off x="627017" y="1124478"/>
            <a:ext cx="8177349" cy="5016758"/>
          </a:xfrm>
          <a:prstGeom prst="rect">
            <a:avLst/>
          </a:prstGeom>
        </p:spPr>
        <p:txBody>
          <a:bodyPr wrap="square">
            <a:spAutoFit/>
          </a:bodyPr>
          <a:lstStyle/>
          <a:p>
            <a:pPr algn="just"/>
            <a:r>
              <a:rPr lang="en-IN" sz="1600" dirty="0"/>
              <a:t>The KF works if you have a linear state/system equation. </a:t>
            </a:r>
            <a:r>
              <a:rPr lang="en-IN" sz="1600" dirty="0" smtClean="0"/>
              <a:t>That is in  </a:t>
            </a:r>
            <a:r>
              <a:rPr lang="en-IN" sz="1600" dirty="0"/>
              <a:t>a KF you Start with a Gaussian assumption of your state and propagate that through your state equation to get the updated state. This can be interpreted as a linear mapping from a Gaussian space (at time k-1) to another Gaussian space (at time k). So, the linearity of the system ensures that the distribution of your estimate remains a Gaussian at all times</a:t>
            </a:r>
            <a:r>
              <a:rPr lang="en-IN" sz="1600" dirty="0" smtClean="0"/>
              <a:t>.</a:t>
            </a:r>
          </a:p>
          <a:p>
            <a:pPr algn="just"/>
            <a:r>
              <a:rPr lang="en-IN" sz="1600" dirty="0"/>
              <a:t/>
            </a:r>
            <a:br>
              <a:rPr lang="en-IN" sz="1600" dirty="0"/>
            </a:br>
            <a:r>
              <a:rPr lang="en-IN" sz="1600" dirty="0"/>
              <a:t>Now, what if you have a nonlinear mapping of the state at one time step to the next? This is where the EKF comes in</a:t>
            </a:r>
            <a:r>
              <a:rPr lang="en-IN" sz="1600" dirty="0" smtClean="0"/>
              <a:t>.</a:t>
            </a:r>
          </a:p>
          <a:p>
            <a:pPr algn="just"/>
            <a:r>
              <a:rPr lang="en-IN" sz="1600" dirty="0"/>
              <a:t/>
            </a:r>
            <a:br>
              <a:rPr lang="en-IN" sz="1600" dirty="0"/>
            </a:br>
            <a:r>
              <a:rPr lang="en-IN" sz="1600" dirty="0" smtClean="0"/>
              <a:t>To </a:t>
            </a:r>
            <a:r>
              <a:rPr lang="en-IN" sz="1600" dirty="0"/>
              <a:t>overcome this we break the nonlinear function (say f) into small linear portions, with the slope of each small linear component determined by f'(at the most recent state value). And you then pass your Gaussian PDF by treating each of these local </a:t>
            </a:r>
            <a:r>
              <a:rPr lang="en-IN" sz="1600" dirty="0" smtClean="0"/>
              <a:t>linearization </a:t>
            </a:r>
            <a:r>
              <a:rPr lang="en-IN" sz="1600" dirty="0"/>
              <a:t>as small KFs</a:t>
            </a:r>
            <a:r>
              <a:rPr lang="en-IN" sz="1600" dirty="0" smtClean="0"/>
              <a:t>.</a:t>
            </a:r>
          </a:p>
          <a:p>
            <a:pPr algn="just"/>
            <a:r>
              <a:rPr lang="en-IN" sz="1600" dirty="0"/>
              <a:t/>
            </a:r>
            <a:br>
              <a:rPr lang="en-IN" sz="1600" dirty="0"/>
            </a:br>
            <a:r>
              <a:rPr lang="en-IN" sz="1600" dirty="0"/>
              <a:t/>
            </a:r>
            <a:br>
              <a:rPr lang="en-IN" sz="1600" dirty="0"/>
            </a:br>
            <a:r>
              <a:rPr lang="en-IN" sz="1600" dirty="0"/>
              <a:t>At a very high level, you break the Nonlinear function into small, local linear parts and apply a normal linear KF. That is the EKF</a:t>
            </a:r>
            <a:r>
              <a:rPr lang="en-IN" sz="1600" dirty="0" smtClean="0"/>
              <a:t>. </a:t>
            </a:r>
          </a:p>
          <a:p>
            <a:pPr algn="just"/>
            <a:endParaRPr lang="en-IN" sz="1600" dirty="0"/>
          </a:p>
          <a:p>
            <a:pPr algn="just"/>
            <a:r>
              <a:rPr lang="en-IN" sz="1600" dirty="0" smtClean="0"/>
              <a:t>This breaking of non linear system into ones is achieved by  </a:t>
            </a:r>
            <a:r>
              <a:rPr lang="en-IN" sz="1600" dirty="0"/>
              <a:t>using a Taylor Series Expansion.</a:t>
            </a:r>
          </a:p>
        </p:txBody>
      </p:sp>
    </p:spTree>
    <p:extLst>
      <p:ext uri="{BB962C8B-B14F-4D97-AF65-F5344CB8AC3E}">
        <p14:creationId xmlns:p14="http://schemas.microsoft.com/office/powerpoint/2010/main" val="185303262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624" y="76200"/>
            <a:ext cx="8229600" cy="792162"/>
          </a:xfrm>
        </p:spPr>
        <p:txBody>
          <a:bodyPr/>
          <a:lstStyle/>
          <a:p>
            <a:r>
              <a:rPr lang="en-US" dirty="0" smtClean="0"/>
              <a:t>Taylor </a:t>
            </a:r>
            <a:r>
              <a:rPr lang="en-US" dirty="0" err="1" smtClean="0"/>
              <a:t>Seires</a:t>
            </a:r>
            <a:endParaRPr lang="en-IN"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3373" y="1054894"/>
            <a:ext cx="6714309" cy="122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31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9166" y="2069451"/>
            <a:ext cx="6458516" cy="42343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9911018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Taylor Series Expansion</a:t>
            </a:r>
            <a:endParaRPr lang="en-IN" dirty="0"/>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9563" y="1672908"/>
            <a:ext cx="7668276" cy="42445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377780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6114" y="19050"/>
            <a:ext cx="8229600" cy="792162"/>
          </a:xfrm>
        </p:spPr>
        <p:txBody>
          <a:bodyPr/>
          <a:lstStyle/>
          <a:p>
            <a:r>
              <a:rPr lang="en-US" dirty="0">
                <a:solidFill>
                  <a:srgbClr val="C00000"/>
                </a:solidFill>
              </a:rPr>
              <a:t>Error Propagation</a:t>
            </a:r>
            <a:endParaRPr lang="en-IN" dirty="0">
              <a:solidFill>
                <a:srgbClr val="C00000"/>
              </a:solidFill>
            </a:endParaRPr>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54743" y="1302159"/>
            <a:ext cx="5852343" cy="9185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0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7543" y="2186552"/>
            <a:ext cx="6331997" cy="7525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0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432" y="2841307"/>
            <a:ext cx="5656217" cy="11298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0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21669" y="4150088"/>
            <a:ext cx="5639980" cy="8211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151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85109" y="4971249"/>
            <a:ext cx="5876539" cy="1079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8084922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00000"/>
                </a:solidFill>
              </a:rPr>
              <a:t>Kalman Filter derivation</a:t>
            </a:r>
            <a:endParaRPr lang="en-IN" dirty="0">
              <a:solidFill>
                <a:srgbClr val="C00000"/>
              </a:solidFill>
            </a:endParaRPr>
          </a:p>
        </p:txBody>
      </p:sp>
      <p:grpSp>
        <p:nvGrpSpPr>
          <p:cNvPr id="7" name="Group 6"/>
          <p:cNvGrpSpPr/>
          <p:nvPr/>
        </p:nvGrpSpPr>
        <p:grpSpPr>
          <a:xfrm>
            <a:off x="2263824" y="1308645"/>
            <a:ext cx="4509527" cy="1234472"/>
            <a:chOff x="1031966" y="1129906"/>
            <a:chExt cx="4509527" cy="1234472"/>
          </a:xfrm>
        </p:grpSpPr>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1966" y="1129906"/>
              <a:ext cx="2481942" cy="562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1967" y="1836512"/>
              <a:ext cx="2481942" cy="527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313272" y="1293223"/>
              <a:ext cx="1178528" cy="307777"/>
            </a:xfrm>
            <a:prstGeom prst="rect">
              <a:avLst/>
            </a:prstGeom>
            <a:noFill/>
          </p:spPr>
          <p:txBody>
            <a:bodyPr wrap="none" rtlCol="0">
              <a:spAutoFit/>
            </a:bodyPr>
            <a:lstStyle/>
            <a:p>
              <a:r>
                <a:rPr lang="en-US" sz="1400" dirty="0" smtClean="0">
                  <a:solidFill>
                    <a:schemeClr val="tx2">
                      <a:lumMod val="50000"/>
                    </a:schemeClr>
                  </a:solidFill>
                </a:rPr>
                <a:t>Instrument 1</a:t>
              </a:r>
              <a:endParaRPr lang="en-IN" sz="1400" dirty="0" err="1" smtClean="0">
                <a:solidFill>
                  <a:schemeClr val="tx2">
                    <a:lumMod val="50000"/>
                  </a:schemeClr>
                </a:solidFill>
              </a:endParaRPr>
            </a:p>
          </p:txBody>
        </p:sp>
        <p:sp>
          <p:nvSpPr>
            <p:cNvPr id="11" name="TextBox 10"/>
            <p:cNvSpPr txBox="1"/>
            <p:nvPr/>
          </p:nvSpPr>
          <p:spPr>
            <a:xfrm>
              <a:off x="4313272" y="1836512"/>
              <a:ext cx="1228221" cy="307777"/>
            </a:xfrm>
            <a:prstGeom prst="rect">
              <a:avLst/>
            </a:prstGeom>
            <a:noFill/>
          </p:spPr>
          <p:txBody>
            <a:bodyPr wrap="none" rtlCol="0">
              <a:spAutoFit/>
            </a:bodyPr>
            <a:lstStyle/>
            <a:p>
              <a:r>
                <a:rPr lang="en-US" sz="1400" dirty="0" smtClean="0">
                  <a:solidFill>
                    <a:schemeClr val="tx2">
                      <a:lumMod val="50000"/>
                    </a:schemeClr>
                  </a:solidFill>
                </a:rPr>
                <a:t>Instrument  2</a:t>
              </a:r>
              <a:endParaRPr lang="en-IN" sz="1400" dirty="0" err="1" smtClean="0">
                <a:solidFill>
                  <a:schemeClr val="tx2">
                    <a:lumMod val="50000"/>
                  </a:schemeClr>
                </a:solidFill>
              </a:endParaRPr>
            </a:p>
          </p:txBody>
        </p:sp>
      </p:grpSp>
      <p:grpSp>
        <p:nvGrpSpPr>
          <p:cNvPr id="6" name="Group 5"/>
          <p:cNvGrpSpPr/>
          <p:nvPr/>
        </p:nvGrpSpPr>
        <p:grpSpPr>
          <a:xfrm>
            <a:off x="332001" y="3393512"/>
            <a:ext cx="4875915" cy="2768863"/>
            <a:chOff x="36040" y="3030583"/>
            <a:chExt cx="4875915" cy="2768863"/>
          </a:xfrm>
        </p:grpSpPr>
        <p:pic>
          <p:nvPicPr>
            <p:cNvPr id="2253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040" y="4544778"/>
              <a:ext cx="4704098" cy="6671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6" name="Picture 8"/>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494" y="3030583"/>
              <a:ext cx="4837461" cy="691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8" name="Picture 1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0494" y="3721637"/>
              <a:ext cx="4455611" cy="8231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39" name="Picture 1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494" y="5093634"/>
              <a:ext cx="4502444" cy="705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5" name="Group 4"/>
          <p:cNvGrpSpPr/>
          <p:nvPr/>
        </p:nvGrpSpPr>
        <p:grpSpPr>
          <a:xfrm>
            <a:off x="6237112" y="3396963"/>
            <a:ext cx="2504654" cy="2710910"/>
            <a:chOff x="5829449" y="3088536"/>
            <a:chExt cx="2504654" cy="2961423"/>
          </a:xfrm>
        </p:grpSpPr>
        <p:pic>
          <p:nvPicPr>
            <p:cNvPr id="22540" name="Picture 1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01895" y="3088536"/>
              <a:ext cx="2232208" cy="709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41" name="Picture 1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101895" y="3797673"/>
              <a:ext cx="2075454" cy="566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42" name="Picture 1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984469" y="4544778"/>
              <a:ext cx="2082616" cy="3618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43" name="Picture 15"/>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829449" y="4906606"/>
              <a:ext cx="2347900" cy="536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2544" name="Picture 16"/>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829449" y="5548933"/>
              <a:ext cx="2237636" cy="5010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4" name="TextBox 3"/>
          <p:cNvSpPr txBox="1"/>
          <p:nvPr/>
        </p:nvSpPr>
        <p:spPr>
          <a:xfrm>
            <a:off x="526455" y="2834718"/>
            <a:ext cx="3936557" cy="523220"/>
          </a:xfrm>
          <a:prstGeom prst="rect">
            <a:avLst/>
          </a:prstGeom>
          <a:noFill/>
        </p:spPr>
        <p:txBody>
          <a:bodyPr wrap="square" rtlCol="0">
            <a:spAutoFit/>
          </a:bodyPr>
          <a:lstStyle/>
          <a:p>
            <a:r>
              <a:rPr lang="en-US" sz="1400" dirty="0" smtClean="0">
                <a:solidFill>
                  <a:schemeClr val="tx2">
                    <a:lumMod val="50000"/>
                  </a:schemeClr>
                </a:solidFill>
              </a:rPr>
              <a:t>As two measurement are independent, we can multiply their prob. distribution</a:t>
            </a:r>
            <a:endParaRPr lang="en-IN" sz="1400" dirty="0" err="1" smtClean="0">
              <a:solidFill>
                <a:schemeClr val="tx2">
                  <a:lumMod val="50000"/>
                </a:schemeClr>
              </a:solidFill>
            </a:endParaRPr>
          </a:p>
        </p:txBody>
      </p:sp>
      <p:cxnSp>
        <p:nvCxnSpPr>
          <p:cNvPr id="9" name="Straight Connector 8"/>
          <p:cNvCxnSpPr/>
          <p:nvPr/>
        </p:nvCxnSpPr>
        <p:spPr>
          <a:xfrm>
            <a:off x="5401439" y="3903652"/>
            <a:ext cx="0" cy="1697533"/>
          </a:xfrm>
          <a:prstGeom prst="line">
            <a:avLst/>
          </a:prstGeom>
          <a:ln>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a:off x="5545130" y="2823225"/>
            <a:ext cx="3481492" cy="523220"/>
          </a:xfrm>
          <a:prstGeom prst="rect">
            <a:avLst/>
          </a:prstGeom>
          <a:noFill/>
        </p:spPr>
        <p:txBody>
          <a:bodyPr wrap="square" rtlCol="0">
            <a:spAutoFit/>
          </a:bodyPr>
          <a:lstStyle/>
          <a:p>
            <a:r>
              <a:rPr lang="en-US" sz="1400" dirty="0" smtClean="0">
                <a:solidFill>
                  <a:schemeClr val="tx2">
                    <a:lumMod val="50000"/>
                  </a:schemeClr>
                </a:solidFill>
              </a:rPr>
              <a:t>Comparing this </a:t>
            </a:r>
            <a:r>
              <a:rPr lang="en-US" sz="1400" dirty="0" err="1" smtClean="0">
                <a:solidFill>
                  <a:schemeClr val="tx2">
                    <a:lumMod val="50000"/>
                  </a:schemeClr>
                </a:solidFill>
              </a:rPr>
              <a:t>eq</a:t>
            </a:r>
            <a:r>
              <a:rPr lang="en-US" sz="1400" dirty="0" smtClean="0">
                <a:solidFill>
                  <a:schemeClr val="tx2">
                    <a:lumMod val="50000"/>
                  </a:schemeClr>
                </a:solidFill>
              </a:rPr>
              <a:t> with </a:t>
            </a:r>
            <a:r>
              <a:rPr lang="en-US" sz="1400" dirty="0" err="1" smtClean="0">
                <a:solidFill>
                  <a:schemeClr val="tx2">
                    <a:lumMod val="50000"/>
                  </a:schemeClr>
                </a:solidFill>
              </a:rPr>
              <a:t>std</a:t>
            </a:r>
            <a:r>
              <a:rPr lang="en-US" sz="1400" dirty="0" smtClean="0">
                <a:solidFill>
                  <a:schemeClr val="tx2">
                    <a:lumMod val="50000"/>
                  </a:schemeClr>
                </a:solidFill>
              </a:rPr>
              <a:t> formula for Gaussian Distribution </a:t>
            </a:r>
            <a:endParaRPr lang="en-IN" sz="1400" dirty="0" err="1" smtClean="0">
              <a:solidFill>
                <a:schemeClr val="tx2">
                  <a:lumMod val="50000"/>
                </a:schemeClr>
              </a:solidFill>
            </a:endParaRPr>
          </a:p>
        </p:txBody>
      </p:sp>
    </p:spTree>
    <p:extLst>
      <p:ext uri="{BB962C8B-B14F-4D97-AF65-F5344CB8AC3E}">
        <p14:creationId xmlns:p14="http://schemas.microsoft.com/office/powerpoint/2010/main" val="308414347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grpSp>
        <p:nvGrpSpPr>
          <p:cNvPr id="3" name="Group 2"/>
          <p:cNvGrpSpPr/>
          <p:nvPr/>
        </p:nvGrpSpPr>
        <p:grpSpPr>
          <a:xfrm>
            <a:off x="2048398" y="1177448"/>
            <a:ext cx="3986642" cy="5040472"/>
            <a:chOff x="1323102" y="1177448"/>
            <a:chExt cx="4091397" cy="5352574"/>
          </a:xfrm>
        </p:grpSpPr>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3102" y="1177448"/>
              <a:ext cx="3940809" cy="1439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55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5196" y="5289940"/>
              <a:ext cx="3730677" cy="1240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55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03539" y="2561080"/>
              <a:ext cx="3822336" cy="1451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355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76726" y="4012595"/>
              <a:ext cx="4037773" cy="14065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13051246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3900" y="28575"/>
            <a:ext cx="8229600" cy="792162"/>
          </a:xfrm>
        </p:spPr>
        <p:txBody>
          <a:bodyPr/>
          <a:lstStyle/>
          <a:p>
            <a:r>
              <a:rPr lang="en-US" dirty="0" err="1" smtClean="0">
                <a:solidFill>
                  <a:srgbClr val="C00000"/>
                </a:solidFill>
              </a:rPr>
              <a:t>Kalman</a:t>
            </a:r>
            <a:r>
              <a:rPr lang="en-US" dirty="0" smtClean="0">
                <a:solidFill>
                  <a:srgbClr val="C00000"/>
                </a:solidFill>
              </a:rPr>
              <a:t> Filter</a:t>
            </a:r>
            <a:endParaRPr lang="en-US" dirty="0">
              <a:solidFill>
                <a:srgbClr val="C00000"/>
              </a:solidFill>
            </a:endParaRPr>
          </a:p>
        </p:txBody>
      </p:sp>
      <p:sp>
        <p:nvSpPr>
          <p:cNvPr id="3" name="Date Placeholder 2"/>
          <p:cNvSpPr>
            <a:spLocks noGrp="1"/>
          </p:cNvSpPr>
          <p:nvPr>
            <p:ph type="dt" sz="half" idx="10"/>
          </p:nvPr>
        </p:nvSpPr>
        <p:spPr/>
        <p:txBody>
          <a:bodyPr/>
          <a:lstStyle/>
          <a:p>
            <a:fld id="{A14923EF-641C-4A23-ABDF-8DE0026ECD7C}" type="datetime1">
              <a:rPr lang="en-US" smtClean="0">
                <a:solidFill>
                  <a:srgbClr val="263147"/>
                </a:solidFill>
              </a:rPr>
              <a:t>1/23/2017</a:t>
            </a:fld>
            <a:endParaRPr lang="en-US">
              <a:solidFill>
                <a:srgbClr val="263147"/>
              </a:solidFill>
            </a:endParaRPr>
          </a:p>
        </p:txBody>
      </p:sp>
      <p:sp>
        <p:nvSpPr>
          <p:cNvPr id="4" name="Rectangle 3"/>
          <p:cNvSpPr/>
          <p:nvPr/>
        </p:nvSpPr>
        <p:spPr>
          <a:xfrm>
            <a:off x="914400" y="1028343"/>
            <a:ext cx="7848600" cy="3416320"/>
          </a:xfrm>
          <a:prstGeom prst="rect">
            <a:avLst/>
          </a:prstGeom>
        </p:spPr>
        <p:txBody>
          <a:bodyPr wrap="square">
            <a:spAutoFit/>
          </a:bodyPr>
          <a:lstStyle/>
          <a:p>
            <a:r>
              <a:rPr lang="en-US" dirty="0"/>
              <a:t>A </a:t>
            </a:r>
            <a:r>
              <a:rPr lang="en-US" dirty="0" err="1"/>
              <a:t>Kalman</a:t>
            </a:r>
            <a:r>
              <a:rPr lang="en-US" dirty="0"/>
              <a:t> filter is an optimal recursive data processing algorithm </a:t>
            </a:r>
          </a:p>
          <a:p>
            <a:endParaRPr lang="en-US" dirty="0"/>
          </a:p>
          <a:p>
            <a:r>
              <a:rPr lang="en-US" dirty="0"/>
              <a:t>The </a:t>
            </a:r>
            <a:r>
              <a:rPr lang="en-US" dirty="0" err="1"/>
              <a:t>Kalman</a:t>
            </a:r>
            <a:r>
              <a:rPr lang="en-US" dirty="0"/>
              <a:t> filter incorporates all information that can be provided to it. It processes all available measurements, regardless of their precision, to estimate the current value of the variables of interest</a:t>
            </a:r>
          </a:p>
          <a:p>
            <a:endParaRPr lang="en-US" dirty="0"/>
          </a:p>
          <a:p>
            <a:r>
              <a:rPr lang="en-US" dirty="0"/>
              <a:t>Computationally efficient due to its recursive structure</a:t>
            </a:r>
          </a:p>
          <a:p>
            <a:endParaRPr lang="en-US" dirty="0"/>
          </a:p>
          <a:p>
            <a:r>
              <a:rPr lang="en-US" dirty="0"/>
              <a:t>Assumes that variables being estimated are time dependent</a:t>
            </a:r>
          </a:p>
          <a:p>
            <a:endParaRPr lang="en-US" dirty="0"/>
          </a:p>
          <a:p>
            <a:r>
              <a:rPr lang="en-US" dirty="0"/>
              <a:t>Linear Algebra application</a:t>
            </a:r>
          </a:p>
          <a:p>
            <a:endParaRPr lang="en-US" dirty="0"/>
          </a:p>
        </p:txBody>
      </p:sp>
      <p:pic>
        <p:nvPicPr>
          <p:cNvPr id="3074" name="Picture 2"/>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3886200" y="3810000"/>
            <a:ext cx="4700587" cy="259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231478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 Steps</a:t>
            </a:r>
            <a:endParaRPr lang="en-US" dirty="0"/>
          </a:p>
        </p:txBody>
      </p:sp>
      <p:pic>
        <p:nvPicPr>
          <p:cNvPr id="4" name="Content Placeholder 3"/>
          <p:cNvPicPr>
            <a:picLocks noGrp="1" noChangeAspect="1"/>
          </p:cNvPicPr>
          <p:nvPr>
            <p:ph idx="1"/>
          </p:nvPr>
        </p:nvPicPr>
        <p:blipFill>
          <a:blip r:embed="rId2"/>
          <a:stretch>
            <a:fillRect/>
          </a:stretch>
        </p:blipFill>
        <p:spPr>
          <a:xfrm>
            <a:off x="1225582" y="1066800"/>
            <a:ext cx="6927818" cy="5046368"/>
          </a:xfrm>
        </p:spPr>
      </p:pic>
      <p:sp>
        <p:nvSpPr>
          <p:cNvPr id="5" name="Slide Number Placeholder 4"/>
          <p:cNvSpPr>
            <a:spLocks noGrp="1"/>
          </p:cNvSpPr>
          <p:nvPr>
            <p:ph type="sldNum" sz="quarter" idx="12"/>
          </p:nvPr>
        </p:nvSpPr>
        <p:spPr/>
        <p:txBody>
          <a:bodyPr/>
          <a:lstStyle/>
          <a:p>
            <a:fld id="{B7CC49D4-2C4E-804C-872D-C8D0B6632CA0}" type="slidenum">
              <a:rPr lang="en-US" smtClean="0"/>
              <a:pPr/>
              <a:t>5</a:t>
            </a:fld>
            <a:endParaRPr lang="en-US"/>
          </a:p>
        </p:txBody>
      </p:sp>
    </p:spTree>
    <p:extLst>
      <p:ext uri="{BB962C8B-B14F-4D97-AF65-F5344CB8AC3E}">
        <p14:creationId xmlns:p14="http://schemas.microsoft.com/office/powerpoint/2010/main" val="1944354620"/>
      </p:ext>
    </p:extLst>
  </p:cSld>
  <p:clrMapOvr>
    <a:masterClrMapping/>
  </p:clrMapOvr>
  <p:transition spd="slow">
    <p:wipe dir="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3250" y="152400"/>
            <a:ext cx="8229600" cy="792162"/>
          </a:xfrm>
        </p:spPr>
        <p:txBody>
          <a:bodyPr/>
          <a:lstStyle/>
          <a:p>
            <a:r>
              <a:rPr lang="en-US" dirty="0">
                <a:solidFill>
                  <a:srgbClr val="C00000"/>
                </a:solidFill>
              </a:rPr>
              <a:t>Kalman Filter</a:t>
            </a:r>
            <a:endParaRPr lang="en-IN" dirty="0">
              <a:solidFill>
                <a:srgbClr val="C00000"/>
              </a:solidFill>
            </a:endParaRPr>
          </a:p>
        </p:txBody>
      </p:sp>
      <p:sp>
        <p:nvSpPr>
          <p:cNvPr id="3" name="Rectangle 2"/>
          <p:cNvSpPr/>
          <p:nvPr/>
        </p:nvSpPr>
        <p:spPr>
          <a:xfrm>
            <a:off x="603250" y="1240908"/>
            <a:ext cx="7759700" cy="923330"/>
          </a:xfrm>
          <a:prstGeom prst="rect">
            <a:avLst/>
          </a:prstGeom>
        </p:spPr>
        <p:txBody>
          <a:bodyPr wrap="square">
            <a:spAutoFit/>
          </a:bodyPr>
          <a:lstStyle/>
          <a:p>
            <a:r>
              <a:rPr lang="en-IN" b="1" dirty="0">
                <a:solidFill>
                  <a:srgbClr val="FF0000"/>
                </a:solidFill>
              </a:rPr>
              <a:t>Kalman Filter</a:t>
            </a:r>
            <a:r>
              <a:rPr lang="en-IN" dirty="0"/>
              <a:t> (aka </a:t>
            </a:r>
            <a:r>
              <a:rPr lang="en-IN" i="1" dirty="0"/>
              <a:t>linear quadratic estimation</a:t>
            </a:r>
            <a:r>
              <a:rPr lang="en-IN" dirty="0"/>
              <a:t> (LQE)) is an algorithm which can be used to estimate precise states of a moving object by feeding a series of noisy sensor inputs over time.</a:t>
            </a:r>
          </a:p>
        </p:txBody>
      </p:sp>
      <p:sp>
        <p:nvSpPr>
          <p:cNvPr id="4" name="Rectangle 3"/>
          <p:cNvSpPr/>
          <p:nvPr/>
        </p:nvSpPr>
        <p:spPr>
          <a:xfrm>
            <a:off x="603250" y="2369480"/>
            <a:ext cx="6762750" cy="1200329"/>
          </a:xfrm>
          <a:prstGeom prst="rect">
            <a:avLst/>
          </a:prstGeom>
        </p:spPr>
        <p:txBody>
          <a:bodyPr wrap="square">
            <a:spAutoFit/>
          </a:bodyPr>
          <a:lstStyle/>
          <a:p>
            <a:pPr fontAlgn="base"/>
            <a:r>
              <a:rPr lang="en-IN" dirty="0" smtClean="0"/>
              <a:t>Two </a:t>
            </a:r>
            <a:r>
              <a:rPr lang="en-IN" dirty="0"/>
              <a:t>main operations. </a:t>
            </a:r>
            <a:endParaRPr lang="en-IN" dirty="0" smtClean="0"/>
          </a:p>
          <a:p>
            <a:pPr marL="285750" indent="-285750" fontAlgn="base">
              <a:lnSpc>
                <a:spcPct val="150000"/>
              </a:lnSpc>
              <a:buFont typeface="Arial" pitchFamily="34" charset="0"/>
              <a:buChar char="•"/>
            </a:pPr>
            <a:r>
              <a:rPr lang="en-IN" dirty="0" smtClean="0"/>
              <a:t>Estimating </a:t>
            </a:r>
            <a:r>
              <a:rPr lang="en-IN" dirty="0"/>
              <a:t>the next state of the machine</a:t>
            </a:r>
          </a:p>
          <a:p>
            <a:pPr marL="285750" indent="-285750" fontAlgn="base">
              <a:lnSpc>
                <a:spcPct val="150000"/>
              </a:lnSpc>
              <a:buFont typeface="Arial" pitchFamily="34" charset="0"/>
              <a:buChar char="•"/>
            </a:pPr>
            <a:r>
              <a:rPr lang="en-IN" dirty="0"/>
              <a:t>Correcting the estimated state with actual measurements</a:t>
            </a:r>
          </a:p>
        </p:txBody>
      </p:sp>
      <p:pic>
        <p:nvPicPr>
          <p:cNvPr id="1331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5049" y="3469353"/>
            <a:ext cx="4724401" cy="2855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441064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9609" y="19050"/>
            <a:ext cx="8229600" cy="792162"/>
          </a:xfrm>
        </p:spPr>
        <p:txBody>
          <a:bodyPr/>
          <a:lstStyle/>
          <a:p>
            <a:pPr algn="just"/>
            <a:r>
              <a:rPr lang="en-US" dirty="0">
                <a:solidFill>
                  <a:srgbClr val="C00000"/>
                </a:solidFill>
              </a:rPr>
              <a:t>Robotic Movement</a:t>
            </a:r>
            <a:endParaRPr lang="en-IN" dirty="0">
              <a:solidFill>
                <a:srgbClr val="C00000"/>
              </a:solidFill>
            </a:endParaRPr>
          </a:p>
        </p:txBody>
      </p:sp>
      <p:pic>
        <p:nvPicPr>
          <p:cNvPr id="14338" name="Picture 2"/>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6438900" y="1831975"/>
            <a:ext cx="2286000" cy="121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595309" y="1979910"/>
            <a:ext cx="5776916" cy="923330"/>
          </a:xfrm>
          <a:prstGeom prst="rect">
            <a:avLst/>
          </a:prstGeom>
        </p:spPr>
        <p:txBody>
          <a:bodyPr wrap="square">
            <a:spAutoFit/>
          </a:bodyPr>
          <a:lstStyle/>
          <a:p>
            <a:pPr algn="just"/>
            <a:r>
              <a:rPr lang="en-IN" dirty="0" smtClean="0"/>
              <a:t>Robot </a:t>
            </a:r>
            <a:r>
              <a:rPr lang="en-IN" dirty="0"/>
              <a:t>has a state </a:t>
            </a:r>
            <a:r>
              <a:rPr lang="en-IN" dirty="0" err="1"/>
              <a:t>xk</a:t>
            </a:r>
            <a:r>
              <a:rPr lang="en-IN" dirty="0"/>
              <a:t>→, which is just a position and a velocity:</a:t>
            </a:r>
          </a:p>
          <a:p>
            <a:pPr algn="just"/>
            <a:r>
              <a:rPr lang="en-IN" dirty="0" smtClean="0"/>
              <a:t>		</a:t>
            </a:r>
            <a:r>
              <a:rPr lang="en-IN" dirty="0" err="1" smtClean="0"/>
              <a:t>xk</a:t>
            </a:r>
            <a:r>
              <a:rPr lang="en-IN" dirty="0"/>
              <a:t>→=(p⃗ ,v⃗ )</a:t>
            </a:r>
          </a:p>
        </p:txBody>
      </p:sp>
      <p:sp>
        <p:nvSpPr>
          <p:cNvPr id="5" name="Rectangle 4"/>
          <p:cNvSpPr/>
          <p:nvPr/>
        </p:nvSpPr>
        <p:spPr>
          <a:xfrm>
            <a:off x="595309" y="1157148"/>
            <a:ext cx="8024816" cy="646331"/>
          </a:xfrm>
          <a:prstGeom prst="rect">
            <a:avLst/>
          </a:prstGeom>
        </p:spPr>
        <p:txBody>
          <a:bodyPr wrap="square">
            <a:spAutoFit/>
          </a:bodyPr>
          <a:lstStyle/>
          <a:p>
            <a:pPr algn="just"/>
            <a:r>
              <a:rPr lang="en-IN" dirty="0"/>
              <a:t>You’ve built a little robot that can wander around in the woods, and the robot needs to know exactly where it is so that it can navigate.</a:t>
            </a:r>
          </a:p>
        </p:txBody>
      </p:sp>
      <p:sp>
        <p:nvSpPr>
          <p:cNvPr id="6" name="Rectangle 5"/>
          <p:cNvSpPr/>
          <p:nvPr/>
        </p:nvSpPr>
        <p:spPr>
          <a:xfrm>
            <a:off x="595309" y="3197314"/>
            <a:ext cx="5529266" cy="1692771"/>
          </a:xfrm>
          <a:prstGeom prst="rect">
            <a:avLst/>
          </a:prstGeom>
        </p:spPr>
        <p:txBody>
          <a:bodyPr wrap="square">
            <a:spAutoFit/>
          </a:bodyPr>
          <a:lstStyle/>
          <a:p>
            <a:pPr algn="just"/>
            <a:r>
              <a:rPr lang="en-IN" dirty="0"/>
              <a:t>Our robot also has a GPS sensor, which is accurate to about 10 meters, which is good, but it needs to know its location more precisely than 10 meters</a:t>
            </a:r>
            <a:r>
              <a:rPr lang="en-IN" dirty="0" smtClean="0"/>
              <a:t>. </a:t>
            </a:r>
            <a:r>
              <a:rPr lang="en-IN" dirty="0"/>
              <a:t> </a:t>
            </a:r>
            <a:endParaRPr lang="en-IN" dirty="0" smtClean="0"/>
          </a:p>
          <a:p>
            <a:pPr algn="just"/>
            <a:endParaRPr lang="en-IN" sz="3200" dirty="0">
              <a:solidFill>
                <a:srgbClr val="C00000"/>
              </a:solidFill>
              <a:latin typeface="+mj-lt"/>
              <a:ea typeface="+mj-ea"/>
              <a:cs typeface="+mj-cs"/>
            </a:endParaRPr>
          </a:p>
          <a:p>
            <a:pPr algn="just"/>
            <a:r>
              <a:rPr lang="en-IN" dirty="0" smtClean="0"/>
              <a:t>So </a:t>
            </a:r>
            <a:r>
              <a:rPr lang="en-IN" dirty="0"/>
              <a:t>GPS by itself is not good enough.</a:t>
            </a:r>
          </a:p>
        </p:txBody>
      </p:sp>
      <p:pic>
        <p:nvPicPr>
          <p:cNvPr id="14340" name="Picture 4"/>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6781800" y="3340189"/>
            <a:ext cx="1914525" cy="1806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p:nvSpPr>
        <p:spPr>
          <a:xfrm>
            <a:off x="595309" y="4790212"/>
            <a:ext cx="6986591" cy="1477328"/>
          </a:xfrm>
          <a:prstGeom prst="rect">
            <a:avLst/>
          </a:prstGeom>
        </p:spPr>
        <p:txBody>
          <a:bodyPr wrap="square">
            <a:spAutoFit/>
          </a:bodyPr>
          <a:lstStyle/>
          <a:p>
            <a:pPr algn="just"/>
            <a:r>
              <a:rPr lang="en-IN" dirty="0"/>
              <a:t>The GPS </a:t>
            </a:r>
            <a:r>
              <a:rPr lang="en-IN" b="1" dirty="0">
                <a:solidFill>
                  <a:srgbClr val="FF0000"/>
                </a:solidFill>
              </a:rPr>
              <a:t>sensor</a:t>
            </a:r>
            <a:r>
              <a:rPr lang="en-IN" dirty="0"/>
              <a:t> tells us something about the state, but only indirectly, and with some uncertainty or inaccuracy. </a:t>
            </a:r>
            <a:endParaRPr lang="en-IN" dirty="0" smtClean="0"/>
          </a:p>
          <a:p>
            <a:pPr algn="just"/>
            <a:endParaRPr lang="en-IN" dirty="0" smtClean="0"/>
          </a:p>
          <a:p>
            <a:pPr algn="just"/>
            <a:r>
              <a:rPr lang="en-IN" dirty="0" smtClean="0"/>
              <a:t>Our</a:t>
            </a:r>
            <a:r>
              <a:rPr lang="en-IN" dirty="0"/>
              <a:t> </a:t>
            </a:r>
            <a:r>
              <a:rPr lang="en-IN" b="1" dirty="0">
                <a:solidFill>
                  <a:srgbClr val="FF0000"/>
                </a:solidFill>
              </a:rPr>
              <a:t>prediction</a:t>
            </a:r>
            <a:r>
              <a:rPr lang="en-IN" dirty="0"/>
              <a:t> tells us something about how the robot is moving, but only indirectly, and with some uncertainty or inaccuracy.</a:t>
            </a:r>
          </a:p>
        </p:txBody>
      </p:sp>
    </p:spTree>
    <p:extLst>
      <p:ext uri="{BB962C8B-B14F-4D97-AF65-F5344CB8AC3E}">
        <p14:creationId xmlns:p14="http://schemas.microsoft.com/office/powerpoint/2010/main" val="20561072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265" y="76200"/>
            <a:ext cx="8229600" cy="792162"/>
          </a:xfrm>
        </p:spPr>
        <p:txBody>
          <a:bodyPr/>
          <a:lstStyle/>
          <a:p>
            <a:r>
              <a:rPr lang="en-US" dirty="0" smtClean="0"/>
              <a:t>Kalman Filter Perspective</a:t>
            </a:r>
            <a:endParaRPr lang="en-IN" dirty="0"/>
          </a:p>
        </p:txBody>
      </p:sp>
      <p:sp>
        <p:nvSpPr>
          <p:cNvPr id="4" name="Rectangle 3"/>
          <p:cNvSpPr/>
          <p:nvPr/>
        </p:nvSpPr>
        <p:spPr>
          <a:xfrm>
            <a:off x="628650" y="1114418"/>
            <a:ext cx="5029200" cy="369332"/>
          </a:xfrm>
          <a:prstGeom prst="rect">
            <a:avLst/>
          </a:prstGeom>
        </p:spPr>
        <p:txBody>
          <a:bodyPr wrap="square">
            <a:spAutoFit/>
          </a:bodyPr>
          <a:lstStyle/>
          <a:p>
            <a:r>
              <a:rPr lang="en-IN" dirty="0" smtClean="0"/>
              <a:t> Simple </a:t>
            </a:r>
            <a:r>
              <a:rPr lang="en-IN" dirty="0"/>
              <a:t>state having only position and </a:t>
            </a:r>
            <a:r>
              <a:rPr lang="en-IN" dirty="0" smtClean="0"/>
              <a:t>velocity</a:t>
            </a:r>
            <a:endParaRPr lang="en-IN"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5000" y="783146"/>
            <a:ext cx="1187451" cy="10318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4"/>
          <p:cNvSpPr/>
          <p:nvPr/>
        </p:nvSpPr>
        <p:spPr>
          <a:xfrm>
            <a:off x="685799" y="1630356"/>
            <a:ext cx="5559426" cy="369332"/>
          </a:xfrm>
          <a:prstGeom prst="rect">
            <a:avLst/>
          </a:prstGeom>
        </p:spPr>
        <p:txBody>
          <a:bodyPr wrap="square">
            <a:spAutoFit/>
          </a:bodyPr>
          <a:lstStyle/>
          <a:p>
            <a:r>
              <a:rPr lang="en-IN" dirty="0">
                <a:solidFill>
                  <a:srgbClr val="0070C0"/>
                </a:solidFill>
              </a:rPr>
              <a:t>We don’t know what the </a:t>
            </a:r>
            <a:r>
              <a:rPr lang="en-IN" i="1" dirty="0">
                <a:solidFill>
                  <a:srgbClr val="0070C0"/>
                </a:solidFill>
              </a:rPr>
              <a:t>actual</a:t>
            </a:r>
            <a:r>
              <a:rPr lang="en-IN" dirty="0">
                <a:solidFill>
                  <a:srgbClr val="0070C0"/>
                </a:solidFill>
              </a:rPr>
              <a:t> position and velocity </a:t>
            </a:r>
            <a:r>
              <a:rPr lang="en-IN" dirty="0" smtClean="0">
                <a:solidFill>
                  <a:srgbClr val="0070C0"/>
                </a:solidFill>
              </a:rPr>
              <a:t>are </a:t>
            </a:r>
            <a:endParaRPr lang="en-IN" dirty="0">
              <a:solidFill>
                <a:srgbClr val="0070C0"/>
              </a:solidFill>
            </a:endParaRPr>
          </a:p>
        </p:txBody>
      </p:sp>
      <p:sp>
        <p:nvSpPr>
          <p:cNvPr id="7" name="Rectangle 6"/>
          <p:cNvSpPr/>
          <p:nvPr/>
        </p:nvSpPr>
        <p:spPr>
          <a:xfrm>
            <a:off x="685799" y="2124053"/>
            <a:ext cx="5214935" cy="2520690"/>
          </a:xfrm>
          <a:prstGeom prst="rect">
            <a:avLst/>
          </a:prstGeom>
        </p:spPr>
        <p:txBody>
          <a:bodyPr wrap="square">
            <a:spAutoFit/>
          </a:bodyPr>
          <a:lstStyle/>
          <a:p>
            <a:r>
              <a:rPr lang="en-IN" dirty="0"/>
              <a:t>The Kalman filter assumes that both variables (</a:t>
            </a:r>
            <a:r>
              <a:rPr lang="en-IN" dirty="0" smtClean="0"/>
              <a:t>position </a:t>
            </a:r>
            <a:r>
              <a:rPr lang="en-IN" dirty="0"/>
              <a:t>and </a:t>
            </a:r>
            <a:r>
              <a:rPr lang="en-IN" dirty="0" smtClean="0"/>
              <a:t>velocity) </a:t>
            </a:r>
            <a:r>
              <a:rPr lang="en-IN" dirty="0"/>
              <a:t>are random and Gaussian distributed. </a:t>
            </a:r>
            <a:endParaRPr lang="en-IN" dirty="0" smtClean="0"/>
          </a:p>
          <a:p>
            <a:pPr>
              <a:lnSpc>
                <a:spcPct val="80000"/>
              </a:lnSpc>
            </a:pPr>
            <a:endParaRPr lang="en-IN" dirty="0" smtClean="0"/>
          </a:p>
          <a:p>
            <a:r>
              <a:rPr lang="en-IN" dirty="0" smtClean="0"/>
              <a:t>Each </a:t>
            </a:r>
            <a:r>
              <a:rPr lang="en-IN" dirty="0"/>
              <a:t>variable has </a:t>
            </a:r>
            <a:endParaRPr lang="en-IN" dirty="0" smtClean="0"/>
          </a:p>
          <a:p>
            <a:pPr>
              <a:lnSpc>
                <a:spcPct val="70000"/>
              </a:lnSpc>
            </a:pPr>
            <a:endParaRPr lang="en-IN" dirty="0"/>
          </a:p>
          <a:p>
            <a:pPr marL="285750" indent="-285750">
              <a:buFont typeface="Arial" pitchFamily="34" charset="0"/>
              <a:buChar char="•"/>
            </a:pPr>
            <a:r>
              <a:rPr lang="en-IN" dirty="0" smtClean="0"/>
              <a:t>a </a:t>
            </a:r>
            <a:r>
              <a:rPr lang="en-IN" dirty="0"/>
              <a:t>mean value </a:t>
            </a:r>
            <a:r>
              <a:rPr lang="en-IN" b="1" dirty="0"/>
              <a:t>μ</a:t>
            </a:r>
            <a:r>
              <a:rPr lang="en-IN" dirty="0"/>
              <a:t>, which is the </a:t>
            </a:r>
            <a:r>
              <a:rPr lang="en-IN" dirty="0" smtClean="0"/>
              <a:t>centre </a:t>
            </a:r>
            <a:r>
              <a:rPr lang="en-IN" dirty="0"/>
              <a:t>of the random distribution (and its most likely state), and </a:t>
            </a:r>
            <a:endParaRPr lang="en-IN" dirty="0" smtClean="0"/>
          </a:p>
          <a:p>
            <a:pPr marL="285750" indent="-285750">
              <a:lnSpc>
                <a:spcPct val="60000"/>
              </a:lnSpc>
              <a:buFont typeface="Arial" pitchFamily="34" charset="0"/>
              <a:buChar char="•"/>
            </a:pPr>
            <a:endParaRPr lang="en-IN" sz="800" dirty="0"/>
          </a:p>
          <a:p>
            <a:pPr marL="285750" indent="-285750">
              <a:buFont typeface="Arial" pitchFamily="34" charset="0"/>
              <a:buChar char="•"/>
            </a:pPr>
            <a:r>
              <a:rPr lang="en-IN" dirty="0" smtClean="0"/>
              <a:t>a </a:t>
            </a:r>
            <a:r>
              <a:rPr lang="en-IN" dirty="0"/>
              <a:t>variance </a:t>
            </a:r>
            <a:r>
              <a:rPr lang="en-IN" b="1" dirty="0"/>
              <a:t>σ</a:t>
            </a:r>
            <a:r>
              <a:rPr lang="en-IN" b="1" baseline="30000" dirty="0"/>
              <a:t>2</a:t>
            </a:r>
            <a:r>
              <a:rPr lang="en-IN" dirty="0"/>
              <a:t>, which is the </a:t>
            </a:r>
            <a:r>
              <a:rPr lang="en-IN" dirty="0" smtClean="0"/>
              <a:t>uncertainty</a:t>
            </a:r>
            <a:endParaRPr lang="en-IN" dirty="0"/>
          </a:p>
        </p:txBody>
      </p:sp>
      <p:pic>
        <p:nvPicPr>
          <p:cNvPr id="15365" name="Picture 5"/>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6019800" y="2124887"/>
            <a:ext cx="2849065" cy="23709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6" name="Picture 6"/>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019799" y="4543426"/>
            <a:ext cx="2849066" cy="1819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Rectangular Callout 8"/>
          <p:cNvSpPr/>
          <p:nvPr/>
        </p:nvSpPr>
        <p:spPr>
          <a:xfrm>
            <a:off x="3829049" y="4800601"/>
            <a:ext cx="1828801" cy="652462"/>
          </a:xfrm>
          <a:prstGeom prst="wedgeRectCallout">
            <a:avLst>
              <a:gd name="adj1" fmla="val 71235"/>
              <a:gd name="adj2" fmla="val -13054"/>
            </a:avLst>
          </a:prstGeom>
          <a:solidFill>
            <a:schemeClr val="accent6">
              <a:lumMod val="60000"/>
              <a:lumOff val="4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more </a:t>
            </a:r>
            <a:r>
              <a:rPr lang="en-IN" b="1" dirty="0" smtClean="0">
                <a:solidFill>
                  <a:schemeClr val="tx1"/>
                </a:solidFill>
              </a:rPr>
              <a:t>information</a:t>
            </a:r>
            <a:endParaRPr lang="en-IN" dirty="0">
              <a:solidFill>
                <a:schemeClr val="tx1"/>
              </a:solidFill>
            </a:endParaRPr>
          </a:p>
        </p:txBody>
      </p:sp>
      <p:sp>
        <p:nvSpPr>
          <p:cNvPr id="10" name="Rectangle 9"/>
          <p:cNvSpPr/>
          <p:nvPr/>
        </p:nvSpPr>
        <p:spPr>
          <a:xfrm>
            <a:off x="762000" y="5791200"/>
            <a:ext cx="5138735" cy="646331"/>
          </a:xfrm>
          <a:prstGeom prst="rect">
            <a:avLst/>
          </a:prstGeom>
          <a:solidFill>
            <a:schemeClr val="accent6">
              <a:lumMod val="60000"/>
              <a:lumOff val="40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schemeClr val="tx1"/>
                </a:solidFill>
              </a:rPr>
              <a:t>This correlation is captured by something called </a:t>
            </a:r>
            <a:r>
              <a:rPr lang="en-IN" b="1" dirty="0">
                <a:solidFill>
                  <a:srgbClr val="0066FF"/>
                </a:solidFill>
              </a:rPr>
              <a:t>a  covariance matrix</a:t>
            </a:r>
            <a:r>
              <a:rPr lang="en-IN" b="1" dirty="0">
                <a:solidFill>
                  <a:schemeClr val="tx1"/>
                </a:solidFill>
              </a:rPr>
              <a:t>.</a:t>
            </a:r>
          </a:p>
        </p:txBody>
      </p:sp>
    </p:spTree>
    <p:extLst>
      <p:ext uri="{BB962C8B-B14F-4D97-AF65-F5344CB8AC3E}">
        <p14:creationId xmlns:p14="http://schemas.microsoft.com/office/powerpoint/2010/main" val="19507304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539" y="38100"/>
            <a:ext cx="8229600" cy="792162"/>
          </a:xfrm>
        </p:spPr>
        <p:txBody>
          <a:bodyPr/>
          <a:lstStyle/>
          <a:p>
            <a:r>
              <a:rPr lang="en-IN" dirty="0">
                <a:solidFill>
                  <a:srgbClr val="C00000"/>
                </a:solidFill>
              </a:rPr>
              <a:t>Describing the problem with </a:t>
            </a:r>
            <a:r>
              <a:rPr lang="en-IN" dirty="0">
                <a:solidFill>
                  <a:srgbClr val="C00000"/>
                </a:solidFill>
              </a:rPr>
              <a:t>matrices</a:t>
            </a:r>
            <a:endParaRPr lang="en-IN" dirty="0">
              <a:solidFill>
                <a:srgbClr val="C00000"/>
              </a:solidFill>
            </a:endParaRPr>
          </a:p>
        </p:txBody>
      </p:sp>
      <p:sp>
        <p:nvSpPr>
          <p:cNvPr id="4" name="Rectangle 3"/>
          <p:cNvSpPr/>
          <p:nvPr/>
        </p:nvSpPr>
        <p:spPr>
          <a:xfrm>
            <a:off x="685800" y="971064"/>
            <a:ext cx="7406641" cy="338554"/>
          </a:xfrm>
          <a:prstGeom prst="rect">
            <a:avLst/>
          </a:prstGeom>
        </p:spPr>
        <p:txBody>
          <a:bodyPr wrap="square">
            <a:spAutoFit/>
          </a:bodyPr>
          <a:lstStyle/>
          <a:p>
            <a:r>
              <a:rPr lang="en-IN" sz="1600" dirty="0"/>
              <a:t>We’re </a:t>
            </a:r>
            <a:r>
              <a:rPr lang="en-IN" sz="1600" dirty="0" smtClean="0"/>
              <a:t>modelling </a:t>
            </a:r>
            <a:r>
              <a:rPr lang="en-IN" sz="1600" dirty="0"/>
              <a:t>our knowledge about the state as a Gaussian blob</a:t>
            </a:r>
          </a:p>
        </p:txBody>
      </p:sp>
      <p:sp>
        <p:nvSpPr>
          <p:cNvPr id="7" name="Rectangle 6"/>
          <p:cNvSpPr/>
          <p:nvPr/>
        </p:nvSpPr>
        <p:spPr>
          <a:xfrm>
            <a:off x="731520" y="1530031"/>
            <a:ext cx="4614728" cy="1446550"/>
          </a:xfrm>
          <a:prstGeom prst="rect">
            <a:avLst/>
          </a:prstGeom>
        </p:spPr>
        <p:txBody>
          <a:bodyPr wrap="square">
            <a:spAutoFit/>
          </a:bodyPr>
          <a:lstStyle/>
          <a:p>
            <a:r>
              <a:rPr lang="en-IN" sz="1600" dirty="0"/>
              <a:t>W</a:t>
            </a:r>
            <a:r>
              <a:rPr lang="en-IN" sz="1600" dirty="0" smtClean="0"/>
              <a:t>e need two pieces of information at time k: </a:t>
            </a:r>
          </a:p>
          <a:p>
            <a:pPr marL="0" lvl="2"/>
            <a:endParaRPr lang="en-IN" sz="1600" dirty="0"/>
          </a:p>
          <a:p>
            <a:pPr marL="0" lvl="2"/>
            <a:r>
              <a:rPr lang="en-IN" sz="1600" dirty="0" smtClean="0"/>
              <a:t>We’ll call our best </a:t>
            </a:r>
            <a:r>
              <a:rPr lang="en-IN" sz="1600" dirty="0" smtClean="0">
                <a:solidFill>
                  <a:srgbClr val="FF0000"/>
                </a:solidFill>
              </a:rPr>
              <a:t>estimate</a:t>
            </a:r>
            <a:r>
              <a:rPr lang="en-IN" sz="1600" dirty="0" smtClean="0"/>
              <a:t>           (the mean), </a:t>
            </a:r>
          </a:p>
          <a:p>
            <a:pPr marL="444500" lvl="2"/>
            <a:endParaRPr lang="en-IN" sz="1600" dirty="0"/>
          </a:p>
          <a:p>
            <a:pPr marL="0" lvl="2"/>
            <a:r>
              <a:rPr lang="en-IN" sz="1600" dirty="0" smtClean="0"/>
              <a:t>and </a:t>
            </a:r>
            <a:r>
              <a:rPr lang="en-IN" sz="1600" dirty="0"/>
              <a:t>its </a:t>
            </a:r>
            <a:r>
              <a:rPr lang="en-IN" sz="1600" dirty="0">
                <a:solidFill>
                  <a:srgbClr val="FF0000"/>
                </a:solidFill>
              </a:rPr>
              <a:t>covariance </a:t>
            </a:r>
            <a:r>
              <a:rPr lang="en-IN" sz="1600" dirty="0" smtClean="0"/>
              <a:t>matrix      </a:t>
            </a:r>
            <a:r>
              <a:rPr lang="en-IN" sz="2400" b="1" dirty="0" smtClean="0"/>
              <a:t>P</a:t>
            </a:r>
            <a:r>
              <a:rPr lang="en-IN" sz="2400" baseline="-25000" dirty="0" smtClean="0"/>
              <a:t>k</a:t>
            </a:r>
            <a:r>
              <a:rPr lang="en-IN" sz="2400" dirty="0" smtClean="0"/>
              <a:t>.</a:t>
            </a:r>
            <a:endParaRPr lang="en-IN" sz="2400" dirty="0"/>
          </a:p>
        </p:txBody>
      </p:sp>
      <p:pic>
        <p:nvPicPr>
          <p:cNvPr id="1638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6472" y="2010267"/>
            <a:ext cx="436263" cy="3664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9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3817" y="3128811"/>
            <a:ext cx="2442755" cy="1946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p:nvSpPr>
        <p:spPr>
          <a:xfrm>
            <a:off x="685800" y="5334000"/>
            <a:ext cx="7955280" cy="830997"/>
          </a:xfrm>
          <a:prstGeom prst="rect">
            <a:avLst/>
          </a:prstGeom>
        </p:spPr>
        <p:txBody>
          <a:bodyPr wrap="square">
            <a:spAutoFit/>
          </a:bodyPr>
          <a:lstStyle/>
          <a:p>
            <a:pPr algn="just"/>
            <a:r>
              <a:rPr lang="en-IN" sz="1600" dirty="0"/>
              <a:t>Next, we need some way to look at the </a:t>
            </a:r>
            <a:r>
              <a:rPr lang="en-IN" sz="1600" b="1" dirty="0">
                <a:solidFill>
                  <a:srgbClr val="00B0F0"/>
                </a:solidFill>
              </a:rPr>
              <a:t>current state</a:t>
            </a:r>
            <a:r>
              <a:rPr lang="en-IN" sz="1600" dirty="0"/>
              <a:t> (at time </a:t>
            </a:r>
            <a:r>
              <a:rPr lang="en-IN" sz="1600" b="1" dirty="0"/>
              <a:t>k-1</a:t>
            </a:r>
            <a:r>
              <a:rPr lang="en-IN" sz="1600" dirty="0"/>
              <a:t>) and</a:t>
            </a:r>
            <a:r>
              <a:rPr lang="en-IN" sz="1600" dirty="0">
                <a:solidFill>
                  <a:srgbClr val="00B0F0"/>
                </a:solidFill>
              </a:rPr>
              <a:t> </a:t>
            </a:r>
            <a:r>
              <a:rPr lang="en-IN" sz="1600" b="1" dirty="0">
                <a:solidFill>
                  <a:srgbClr val="00B0F0"/>
                </a:solidFill>
              </a:rPr>
              <a:t>predict the next state</a:t>
            </a:r>
            <a:r>
              <a:rPr lang="en-IN" sz="1600" dirty="0"/>
              <a:t> at time </a:t>
            </a:r>
            <a:r>
              <a:rPr lang="en-IN" sz="1600" b="1" dirty="0"/>
              <a:t>k</a:t>
            </a:r>
            <a:r>
              <a:rPr lang="en-IN" sz="1600" dirty="0"/>
              <a:t>. Remember, we don’t know which state is the “real” one, but our prediction function doesn’t care. It just works on </a:t>
            </a:r>
            <a:r>
              <a:rPr lang="en-IN" sz="1600" i="1" dirty="0"/>
              <a:t>all of them</a:t>
            </a:r>
            <a:r>
              <a:rPr lang="en-IN" sz="1600" dirty="0"/>
              <a:t>, and gives us a new distribution:</a:t>
            </a:r>
          </a:p>
        </p:txBody>
      </p:sp>
      <p:pic>
        <p:nvPicPr>
          <p:cNvPr id="16391" name="Picture 7"/>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5346248" y="1651482"/>
            <a:ext cx="3499841" cy="33458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0741942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DVSECTIONID" val="yI2DOt6RzRcU51QxdhNewL"/>
</p:tagLst>
</file>

<file path=ppt/tags/tag2.xml><?xml version="1.0" encoding="utf-8"?>
<p:tagLst xmlns:a="http://schemas.openxmlformats.org/drawingml/2006/main" xmlns:r="http://schemas.openxmlformats.org/officeDocument/2006/relationships" xmlns:p="http://schemas.openxmlformats.org/presentationml/2006/main">
  <p:tag name="DVSHAPEID" val="HAGzTPKJNXuuOK4v20iPS7"/>
</p:tagLst>
</file>

<file path=ppt/tags/tag3.xml><?xml version="1.0" encoding="utf-8"?>
<p:tagLst xmlns:a="http://schemas.openxmlformats.org/drawingml/2006/main" xmlns:r="http://schemas.openxmlformats.org/officeDocument/2006/relationships" xmlns:p="http://schemas.openxmlformats.org/presentationml/2006/main">
  <p:tag name="DVSHAPEID" val="0uhWvCQomImT50qU5y4Znw"/>
</p:tagLst>
</file>

<file path=ppt/theme/theme1.xml><?xml version="1.0" encoding="utf-8"?>
<a:theme xmlns:a="http://schemas.openxmlformats.org/drawingml/2006/main" name="Trainin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Training</Template>
  <TotalTime>0</TotalTime>
  <Words>1910</Words>
  <Application>Microsoft Office PowerPoint</Application>
  <PresentationFormat>On-screen Show (4:3)</PresentationFormat>
  <Paragraphs>265</Paragraphs>
  <Slides>37</Slides>
  <Notes>7</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Training</vt:lpstr>
      <vt:lpstr>Kalman Filter</vt:lpstr>
      <vt:lpstr>PowerPoint Presentation</vt:lpstr>
      <vt:lpstr>Applications</vt:lpstr>
      <vt:lpstr>Kalman Filter</vt:lpstr>
      <vt:lpstr>Process Steps</vt:lpstr>
      <vt:lpstr>Kalman Filter</vt:lpstr>
      <vt:lpstr>Robotic Movement</vt:lpstr>
      <vt:lpstr>Kalman Filter Perspective</vt:lpstr>
      <vt:lpstr>Describing the problem with matrices</vt:lpstr>
      <vt:lpstr>Prediction Matrix</vt:lpstr>
      <vt:lpstr>State Prediction Matrix</vt:lpstr>
      <vt:lpstr>Update Covariance Matrix</vt:lpstr>
      <vt:lpstr>External influence (Control Matrix)</vt:lpstr>
      <vt:lpstr>External uncertainty</vt:lpstr>
      <vt:lpstr>External uncertainty -Example</vt:lpstr>
      <vt:lpstr>External uncertainty- covariance Qk.</vt:lpstr>
      <vt:lpstr>State update  formulation</vt:lpstr>
      <vt:lpstr>Refining the estimate with measurements</vt:lpstr>
      <vt:lpstr>Refining the estimate with measurements</vt:lpstr>
      <vt:lpstr>Sensor Noise Rk </vt:lpstr>
      <vt:lpstr>Sensor Noise</vt:lpstr>
      <vt:lpstr>Sensor Noise</vt:lpstr>
      <vt:lpstr>Combining Gaussians</vt:lpstr>
      <vt:lpstr>Kalman State Update</vt:lpstr>
      <vt:lpstr>Kalman State Update</vt:lpstr>
      <vt:lpstr>Kalman Filter</vt:lpstr>
      <vt:lpstr>Kalman Filter Model</vt:lpstr>
      <vt:lpstr>Kalman Filter Data Flow</vt:lpstr>
      <vt:lpstr>For 1d Problem </vt:lpstr>
      <vt:lpstr>Applications</vt:lpstr>
      <vt:lpstr>Kalman Equations</vt:lpstr>
      <vt:lpstr>Extended Kalman Filter</vt:lpstr>
      <vt:lpstr>Taylor Seires</vt:lpstr>
      <vt:lpstr>Taylor Series Expansion</vt:lpstr>
      <vt:lpstr>Error Propagation</vt:lpstr>
      <vt:lpstr>Kalman Filter derivation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2016-12-26T06:51:24Z</dcterms:created>
  <dcterms:modified xsi:type="dcterms:W3CDTF">2017-01-23T09:12:39Z</dcterms:modified>
</cp:coreProperties>
</file>

<file path=docProps/thumbnail.jpeg>
</file>